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Relationship Id="rId4" Type="http://schemas.openxmlformats.org/officeDocument/2006/relationships/custom-properties" Target="docProps/custom.xml" /><Relationship Id="rId5" Type="http://schemas.microsoft.com/office/2020/02/relationships/classificationlabels" Target="docMetadata/LabelInfo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notesMasterIdLst>
    <p:notesMasterId r:id="rId6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307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08" r:id="rId18"/>
    <p:sldId id="287" r:id="rId19"/>
    <p:sldId id="288" r:id="rId20"/>
    <p:sldId id="290" r:id="rId21"/>
    <p:sldId id="141170210" r:id="rId22"/>
    <p:sldId id="141170238" r:id="rId23"/>
    <p:sldId id="292" r:id="rId24"/>
    <p:sldId id="310" r:id="rId25"/>
    <p:sldId id="141170218" r:id="rId26"/>
    <p:sldId id="141170239" r:id="rId27"/>
    <p:sldId id="141170240" r:id="rId28"/>
    <p:sldId id="311" r:id="rId29"/>
    <p:sldId id="312" r:id="rId30"/>
    <p:sldId id="141170044" r:id="rId31"/>
    <p:sldId id="141170211" r:id="rId32"/>
    <p:sldId id="141170230" r:id="rId33"/>
    <p:sldId id="141170231" r:id="rId34"/>
    <p:sldId id="141170232" r:id="rId35"/>
    <p:sldId id="141170233" r:id="rId36"/>
    <p:sldId id="141170234" r:id="rId37"/>
    <p:sldId id="141170235" r:id="rId38"/>
    <p:sldId id="141170236" r:id="rId39"/>
    <p:sldId id="263" r:id="rId40"/>
    <p:sldId id="141170237" r:id="rId41"/>
    <p:sldId id="293" r:id="rId42"/>
    <p:sldId id="141170221" r:id="rId43"/>
    <p:sldId id="141170087" r:id="rId44"/>
    <p:sldId id="141170222" r:id="rId45"/>
    <p:sldId id="141170226" r:id="rId46"/>
    <p:sldId id="141170227" r:id="rId47"/>
    <p:sldId id="141170228" r:id="rId48"/>
    <p:sldId id="141170223" r:id="rId49"/>
    <p:sldId id="141170192" r:id="rId50"/>
    <p:sldId id="141170224" r:id="rId51"/>
    <p:sldId id="141170225" r:id="rId52"/>
    <p:sldId id="294" r:id="rId53"/>
    <p:sldId id="298" r:id="rId54"/>
    <p:sldId id="299" r:id="rId55"/>
    <p:sldId id="301" r:id="rId56"/>
    <p:sldId id="302" r:id="rId57"/>
    <p:sldId id="303" r:id="rId58"/>
    <p:sldId id="304" r:id="rId59"/>
    <p:sldId id="305" r:id="rId60"/>
    <p:sldId id="300" r:id="rId6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9F6E7D-1A60-45F4-B7F4-15EAC2A27939}" v="9" dt="2025-05-16T16:31:11.6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53" autoAdjust="0"/>
    <p:restoredTop sz="84867" autoAdjust="0"/>
  </p:normalViewPr>
  <p:slideViewPr>
    <p:cSldViewPr>
      <p:cViewPr varScale="1">
        <p:scale>
          <a:sx n="52" d="100"/>
          <a:sy n="52" d="100"/>
        </p:scale>
        <p:origin x="75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llivan, Stephen M CTR JS J6 (USA)" userId="09533073-ba80-4ec6-aa29-c3f724b8aa56" providerId="ADAL" clId="{4F24018F-B5AC-4CAC-83BF-82DF079DA4CD}"/>
    <pc:docChg chg="undo custSel addSld delSld modSld">
      <pc:chgData name="Sullivan, Stephen M CTR JS J6 (USA)" userId="09533073-ba80-4ec6-aa29-c3f724b8aa56" providerId="ADAL" clId="{4F24018F-B5AC-4CAC-83BF-82DF079DA4CD}" dt="2025-05-08T14:20:42.323" v="439" actId="20577"/>
      <pc:docMkLst>
        <pc:docMk/>
      </pc:docMkLst>
      <pc:sldChg chg="add del">
        <pc:chgData name="Sullivan, Stephen M CTR JS J6 (USA)" userId="09533073-ba80-4ec6-aa29-c3f724b8aa56" providerId="ADAL" clId="{4F24018F-B5AC-4CAC-83BF-82DF079DA4CD}" dt="2025-05-08T14:19:18.646" v="397"/>
        <pc:sldMkLst>
          <pc:docMk/>
          <pc:sldMk cId="0" sldId="263"/>
        </pc:sldMkLst>
      </pc:sldChg>
      <pc:sldChg chg="modSp mod">
        <pc:chgData name="Sullivan, Stephen M CTR JS J6 (USA)" userId="09533073-ba80-4ec6-aa29-c3f724b8aa56" providerId="ADAL" clId="{4F24018F-B5AC-4CAC-83BF-82DF079DA4CD}" dt="2025-05-08T13:45:37.352" v="95" actId="13926"/>
        <pc:sldMkLst>
          <pc:docMk/>
          <pc:sldMk cId="0" sldId="266"/>
        </pc:sldMkLst>
        <pc:spChg chg="mod">
          <ac:chgData name="Sullivan, Stephen M CTR JS J6 (USA)" userId="09533073-ba80-4ec6-aa29-c3f724b8aa56" providerId="ADAL" clId="{4F24018F-B5AC-4CAC-83BF-82DF079DA4CD}" dt="2025-05-08T13:45:24.675" v="94" actId="13926"/>
          <ac:spMkLst>
            <pc:docMk/>
            <pc:sldMk cId="0" sldId="266"/>
            <ac:spMk id="3" creationId="{00000000-0000-0000-0000-000000000000}"/>
          </ac:spMkLst>
        </pc:spChg>
        <pc:spChg chg="mod">
          <ac:chgData name="Sullivan, Stephen M CTR JS J6 (USA)" userId="09533073-ba80-4ec6-aa29-c3f724b8aa56" providerId="ADAL" clId="{4F24018F-B5AC-4CAC-83BF-82DF079DA4CD}" dt="2025-05-08T13:45:37.352" v="95" actId="13926"/>
          <ac:spMkLst>
            <pc:docMk/>
            <pc:sldMk cId="0" sldId="266"/>
            <ac:spMk id="5" creationId="{00000000-0000-0000-0000-000000000000}"/>
          </ac:spMkLst>
        </pc:spChg>
      </pc:sldChg>
      <pc:sldChg chg="modSp mod">
        <pc:chgData name="Sullivan, Stephen M CTR JS J6 (USA)" userId="09533073-ba80-4ec6-aa29-c3f724b8aa56" providerId="ADAL" clId="{4F24018F-B5AC-4CAC-83BF-82DF079DA4CD}" dt="2025-05-08T13:40:56.952" v="72" actId="14100"/>
        <pc:sldMkLst>
          <pc:docMk/>
          <pc:sldMk cId="0" sldId="269"/>
        </pc:sldMkLst>
        <pc:spChg chg="mod">
          <ac:chgData name="Sullivan, Stephen M CTR JS J6 (USA)" userId="09533073-ba80-4ec6-aa29-c3f724b8aa56" providerId="ADAL" clId="{4F24018F-B5AC-4CAC-83BF-82DF079DA4CD}" dt="2025-05-08T13:36:27.287" v="4" actId="13926"/>
          <ac:spMkLst>
            <pc:docMk/>
            <pc:sldMk cId="0" sldId="269"/>
            <ac:spMk id="2" creationId="{00000000-0000-0000-0000-000000000000}"/>
          </ac:spMkLst>
        </pc:spChg>
        <pc:spChg chg="mod">
          <ac:chgData name="Sullivan, Stephen M CTR JS J6 (USA)" userId="09533073-ba80-4ec6-aa29-c3f724b8aa56" providerId="ADAL" clId="{4F24018F-B5AC-4CAC-83BF-82DF079DA4CD}" dt="2025-05-08T13:40:56.952" v="72" actId="14100"/>
          <ac:spMkLst>
            <pc:docMk/>
            <pc:sldMk cId="0" sldId="269"/>
            <ac:spMk id="3" creationId="{00000000-0000-0000-0000-000000000000}"/>
          </ac:spMkLst>
        </pc:spChg>
      </pc:sldChg>
      <pc:sldChg chg="addSp modSp mod">
        <pc:chgData name="Sullivan, Stephen M CTR JS J6 (USA)" userId="09533073-ba80-4ec6-aa29-c3f724b8aa56" providerId="ADAL" clId="{4F24018F-B5AC-4CAC-83BF-82DF079DA4CD}" dt="2025-05-08T14:12:57.926" v="395" actId="688"/>
        <pc:sldMkLst>
          <pc:docMk/>
          <pc:sldMk cId="235429929" sldId="310"/>
        </pc:sldMkLst>
        <pc:spChg chg="mod">
          <ac:chgData name="Sullivan, Stephen M CTR JS J6 (USA)" userId="09533073-ba80-4ec6-aa29-c3f724b8aa56" providerId="ADAL" clId="{4F24018F-B5AC-4CAC-83BF-82DF079DA4CD}" dt="2025-05-08T13:53:29.369" v="131" actId="20577"/>
          <ac:spMkLst>
            <pc:docMk/>
            <pc:sldMk cId="235429929" sldId="310"/>
            <ac:spMk id="2" creationId="{3219C875-8CDC-3F55-41B4-7022C338811A}"/>
          </ac:spMkLst>
        </pc:spChg>
        <pc:spChg chg="mod">
          <ac:chgData name="Sullivan, Stephen M CTR JS J6 (USA)" userId="09533073-ba80-4ec6-aa29-c3f724b8aa56" providerId="ADAL" clId="{4F24018F-B5AC-4CAC-83BF-82DF079DA4CD}" dt="2025-05-08T14:12:57.926" v="395" actId="688"/>
          <ac:spMkLst>
            <pc:docMk/>
            <pc:sldMk cId="235429929" sldId="310"/>
            <ac:spMk id="3" creationId="{F45446E1-2B7F-F50E-B137-42BBD607B4B8}"/>
          </ac:spMkLst>
        </pc:spChg>
        <pc:spChg chg="mod">
          <ac:chgData name="Sullivan, Stephen M CTR JS J6 (USA)" userId="09533073-ba80-4ec6-aa29-c3f724b8aa56" providerId="ADAL" clId="{4F24018F-B5AC-4CAC-83BF-82DF079DA4CD}" dt="2025-05-08T14:12:34.676" v="393" actId="1035"/>
          <ac:spMkLst>
            <pc:docMk/>
            <pc:sldMk cId="235429929" sldId="310"/>
            <ac:spMk id="4" creationId="{2F3DC6D0-F3D7-469B-D0DB-093B80873F41}"/>
          </ac:spMkLst>
        </pc:spChg>
        <pc:spChg chg="add mod">
          <ac:chgData name="Sullivan, Stephen M CTR JS J6 (USA)" userId="09533073-ba80-4ec6-aa29-c3f724b8aa56" providerId="ADAL" clId="{4F24018F-B5AC-4CAC-83BF-82DF079DA4CD}" dt="2025-05-08T14:11:00.046" v="377" actId="1076"/>
          <ac:spMkLst>
            <pc:docMk/>
            <pc:sldMk cId="235429929" sldId="310"/>
            <ac:spMk id="5" creationId="{B7C4FAB6-CB0F-0E68-140A-FD534CFA5D89}"/>
          </ac:spMkLst>
        </pc:spChg>
        <pc:spChg chg="add mod ord">
          <ac:chgData name="Sullivan, Stephen M CTR JS J6 (USA)" userId="09533073-ba80-4ec6-aa29-c3f724b8aa56" providerId="ADAL" clId="{4F24018F-B5AC-4CAC-83BF-82DF079DA4CD}" dt="2025-05-08T14:12:20.718" v="388" actId="14100"/>
          <ac:spMkLst>
            <pc:docMk/>
            <pc:sldMk cId="235429929" sldId="310"/>
            <ac:spMk id="6" creationId="{B21AA51E-D04B-9BD1-8B4F-AEF641FAB3C9}"/>
          </ac:spMkLst>
        </pc:spChg>
      </pc:sldChg>
      <pc:sldChg chg="del">
        <pc:chgData name="Sullivan, Stephen M CTR JS J6 (USA)" userId="09533073-ba80-4ec6-aa29-c3f724b8aa56" providerId="ADAL" clId="{4F24018F-B5AC-4CAC-83BF-82DF079DA4CD}" dt="2025-05-08T14:19:11.375" v="396" actId="47"/>
        <pc:sldMkLst>
          <pc:docMk/>
          <pc:sldMk cId="0" sldId="141170213"/>
        </pc:sldMkLst>
      </pc:sldChg>
      <pc:sldChg chg="del">
        <pc:chgData name="Sullivan, Stephen M CTR JS J6 (USA)" userId="09533073-ba80-4ec6-aa29-c3f724b8aa56" providerId="ADAL" clId="{4F24018F-B5AC-4CAC-83BF-82DF079DA4CD}" dt="2025-05-08T14:19:11.375" v="396" actId="47"/>
        <pc:sldMkLst>
          <pc:docMk/>
          <pc:sldMk cId="0" sldId="141170214"/>
        </pc:sldMkLst>
      </pc:sldChg>
      <pc:sldChg chg="del">
        <pc:chgData name="Sullivan, Stephen M CTR JS J6 (USA)" userId="09533073-ba80-4ec6-aa29-c3f724b8aa56" providerId="ADAL" clId="{4F24018F-B5AC-4CAC-83BF-82DF079DA4CD}" dt="2025-05-08T14:19:11.375" v="396" actId="47"/>
        <pc:sldMkLst>
          <pc:docMk/>
          <pc:sldMk cId="0" sldId="141170215"/>
        </pc:sldMkLst>
      </pc:sldChg>
      <pc:sldChg chg="del">
        <pc:chgData name="Sullivan, Stephen M CTR JS J6 (USA)" userId="09533073-ba80-4ec6-aa29-c3f724b8aa56" providerId="ADAL" clId="{4F24018F-B5AC-4CAC-83BF-82DF079DA4CD}" dt="2025-05-08T14:19:11.375" v="396" actId="47"/>
        <pc:sldMkLst>
          <pc:docMk/>
          <pc:sldMk cId="0" sldId="141170216"/>
        </pc:sldMkLst>
      </pc:sldChg>
      <pc:sldChg chg="del">
        <pc:chgData name="Sullivan, Stephen M CTR JS J6 (USA)" userId="09533073-ba80-4ec6-aa29-c3f724b8aa56" providerId="ADAL" clId="{4F24018F-B5AC-4CAC-83BF-82DF079DA4CD}" dt="2025-05-08T14:19:11.375" v="396" actId="47"/>
        <pc:sldMkLst>
          <pc:docMk/>
          <pc:sldMk cId="0" sldId="141170217"/>
        </pc:sldMkLst>
      </pc:sldChg>
      <pc:sldChg chg="del">
        <pc:chgData name="Sullivan, Stephen M CTR JS J6 (USA)" userId="09533073-ba80-4ec6-aa29-c3f724b8aa56" providerId="ADAL" clId="{4F24018F-B5AC-4CAC-83BF-82DF079DA4CD}" dt="2025-05-08T14:19:11.375" v="396" actId="47"/>
        <pc:sldMkLst>
          <pc:docMk/>
          <pc:sldMk cId="543068952" sldId="141170218"/>
        </pc:sldMkLst>
      </pc:sldChg>
      <pc:sldChg chg="del">
        <pc:chgData name="Sullivan, Stephen M CTR JS J6 (USA)" userId="09533073-ba80-4ec6-aa29-c3f724b8aa56" providerId="ADAL" clId="{4F24018F-B5AC-4CAC-83BF-82DF079DA4CD}" dt="2025-05-08T14:19:11.375" v="396" actId="47"/>
        <pc:sldMkLst>
          <pc:docMk/>
          <pc:sldMk cId="0" sldId="141170219"/>
        </pc:sldMkLst>
      </pc:sldChg>
      <pc:sldChg chg="del">
        <pc:chgData name="Sullivan, Stephen M CTR JS J6 (USA)" userId="09533073-ba80-4ec6-aa29-c3f724b8aa56" providerId="ADAL" clId="{4F24018F-B5AC-4CAC-83BF-82DF079DA4CD}" dt="2025-05-08T14:19:11.375" v="396" actId="47"/>
        <pc:sldMkLst>
          <pc:docMk/>
          <pc:sldMk cId="0" sldId="141170220"/>
        </pc:sldMkLst>
      </pc:sldChg>
      <pc:sldChg chg="modSp mod">
        <pc:chgData name="Sullivan, Stephen M CTR JS J6 (USA)" userId="09533073-ba80-4ec6-aa29-c3f724b8aa56" providerId="ADAL" clId="{4F24018F-B5AC-4CAC-83BF-82DF079DA4CD}" dt="2025-05-08T14:20:42.323" v="439" actId="20577"/>
        <pc:sldMkLst>
          <pc:docMk/>
          <pc:sldMk cId="2088036665" sldId="141170229"/>
        </pc:sldMkLst>
        <pc:spChg chg="mod">
          <ac:chgData name="Sullivan, Stephen M CTR JS J6 (USA)" userId="09533073-ba80-4ec6-aa29-c3f724b8aa56" providerId="ADAL" clId="{4F24018F-B5AC-4CAC-83BF-82DF079DA4CD}" dt="2025-05-08T14:20:42.323" v="439" actId="20577"/>
          <ac:spMkLst>
            <pc:docMk/>
            <pc:sldMk cId="2088036665" sldId="141170229"/>
            <ac:spMk id="2" creationId="{982DBC60-FC7D-639D-5337-73C8F198F275}"/>
          </ac:spMkLst>
        </pc:spChg>
        <pc:spChg chg="mod">
          <ac:chgData name="Sullivan, Stephen M CTR JS J6 (USA)" userId="09533073-ba80-4ec6-aa29-c3f724b8aa56" providerId="ADAL" clId="{4F24018F-B5AC-4CAC-83BF-82DF079DA4CD}" dt="2025-05-08T14:20:08.158" v="407" actId="20577"/>
          <ac:spMkLst>
            <pc:docMk/>
            <pc:sldMk cId="2088036665" sldId="141170229"/>
            <ac:spMk id="3" creationId="{325FDE2E-0AEA-8CC1-6190-289939FC0D1B}"/>
          </ac:spMkLst>
        </pc:spChg>
      </pc:sldChg>
      <pc:sldChg chg="add">
        <pc:chgData name="Sullivan, Stephen M CTR JS J6 (USA)" userId="09533073-ba80-4ec6-aa29-c3f724b8aa56" providerId="ADAL" clId="{4F24018F-B5AC-4CAC-83BF-82DF079DA4CD}" dt="2025-05-08T14:19:18.646" v="397"/>
        <pc:sldMkLst>
          <pc:docMk/>
          <pc:sldMk cId="0" sldId="141170230"/>
        </pc:sldMkLst>
      </pc:sldChg>
      <pc:sldChg chg="add">
        <pc:chgData name="Sullivan, Stephen M CTR JS J6 (USA)" userId="09533073-ba80-4ec6-aa29-c3f724b8aa56" providerId="ADAL" clId="{4F24018F-B5AC-4CAC-83BF-82DF079DA4CD}" dt="2025-05-08T14:19:18.646" v="397"/>
        <pc:sldMkLst>
          <pc:docMk/>
          <pc:sldMk cId="0" sldId="141170231"/>
        </pc:sldMkLst>
      </pc:sldChg>
      <pc:sldChg chg="add">
        <pc:chgData name="Sullivan, Stephen M CTR JS J6 (USA)" userId="09533073-ba80-4ec6-aa29-c3f724b8aa56" providerId="ADAL" clId="{4F24018F-B5AC-4CAC-83BF-82DF079DA4CD}" dt="2025-05-08T14:19:18.646" v="397"/>
        <pc:sldMkLst>
          <pc:docMk/>
          <pc:sldMk cId="0" sldId="141170232"/>
        </pc:sldMkLst>
      </pc:sldChg>
      <pc:sldChg chg="add">
        <pc:chgData name="Sullivan, Stephen M CTR JS J6 (USA)" userId="09533073-ba80-4ec6-aa29-c3f724b8aa56" providerId="ADAL" clId="{4F24018F-B5AC-4CAC-83BF-82DF079DA4CD}" dt="2025-05-08T14:19:18.646" v="397"/>
        <pc:sldMkLst>
          <pc:docMk/>
          <pc:sldMk cId="0" sldId="141170233"/>
        </pc:sldMkLst>
      </pc:sldChg>
      <pc:sldChg chg="add">
        <pc:chgData name="Sullivan, Stephen M CTR JS J6 (USA)" userId="09533073-ba80-4ec6-aa29-c3f724b8aa56" providerId="ADAL" clId="{4F24018F-B5AC-4CAC-83BF-82DF079DA4CD}" dt="2025-05-08T14:19:18.646" v="397"/>
        <pc:sldMkLst>
          <pc:docMk/>
          <pc:sldMk cId="0" sldId="141170234"/>
        </pc:sldMkLst>
      </pc:sldChg>
      <pc:sldChg chg="add">
        <pc:chgData name="Sullivan, Stephen M CTR JS J6 (USA)" userId="09533073-ba80-4ec6-aa29-c3f724b8aa56" providerId="ADAL" clId="{4F24018F-B5AC-4CAC-83BF-82DF079DA4CD}" dt="2025-05-08T14:19:18.646" v="397"/>
        <pc:sldMkLst>
          <pc:docMk/>
          <pc:sldMk cId="0" sldId="141170235"/>
        </pc:sldMkLst>
      </pc:sldChg>
      <pc:sldChg chg="add">
        <pc:chgData name="Sullivan, Stephen M CTR JS J6 (USA)" userId="09533073-ba80-4ec6-aa29-c3f724b8aa56" providerId="ADAL" clId="{4F24018F-B5AC-4CAC-83BF-82DF079DA4CD}" dt="2025-05-08T14:19:18.646" v="397"/>
        <pc:sldMkLst>
          <pc:docMk/>
          <pc:sldMk cId="0" sldId="141170236"/>
        </pc:sldMkLst>
      </pc:sldChg>
      <pc:sldChg chg="add">
        <pc:chgData name="Sullivan, Stephen M CTR JS J6 (USA)" userId="09533073-ba80-4ec6-aa29-c3f724b8aa56" providerId="ADAL" clId="{4F24018F-B5AC-4CAC-83BF-82DF079DA4CD}" dt="2025-05-08T14:19:18.646" v="397"/>
        <pc:sldMkLst>
          <pc:docMk/>
          <pc:sldMk cId="0" sldId="141170237"/>
        </pc:sldMkLst>
      </pc:sldChg>
    </pc:docChg>
  </pc:docChgLst>
  <pc:docChgLst>
    <pc:chgData name="Sullivan, Stephen M CTR JS J6 (USA)" userId="09533073-ba80-4ec6-aa29-c3f724b8aa56" providerId="ADAL" clId="{AB9F6E7D-1A60-45F4-B7F4-15EAC2A27939}"/>
    <pc:docChg chg="undo custSel addSld delSld modSld">
      <pc:chgData name="Sullivan, Stephen M CTR JS J6 (USA)" userId="09533073-ba80-4ec6-aa29-c3f724b8aa56" providerId="ADAL" clId="{AB9F6E7D-1A60-45F4-B7F4-15EAC2A27939}" dt="2025-05-16T16:33:08.936" v="392" actId="47"/>
      <pc:docMkLst>
        <pc:docMk/>
      </pc:docMkLst>
      <pc:sldChg chg="addSp delSp modSp mod">
        <pc:chgData name="Sullivan, Stephen M CTR JS J6 (USA)" userId="09533073-ba80-4ec6-aa29-c3f724b8aa56" providerId="ADAL" clId="{AB9F6E7D-1A60-45F4-B7F4-15EAC2A27939}" dt="2025-05-16T16:30:19.073" v="389" actId="1035"/>
        <pc:sldMkLst>
          <pc:docMk/>
          <pc:sldMk cId="0" sldId="266"/>
        </pc:sldMkLst>
        <pc:spChg chg="mod">
          <ac:chgData name="Sullivan, Stephen M CTR JS J6 (USA)" userId="09533073-ba80-4ec6-aa29-c3f724b8aa56" providerId="ADAL" clId="{AB9F6E7D-1A60-45F4-B7F4-15EAC2A27939}" dt="2025-05-16T16:30:01.814" v="386" actId="1076"/>
          <ac:spMkLst>
            <pc:docMk/>
            <pc:sldMk cId="0" sldId="266"/>
            <ac:spMk id="3" creationId="{00000000-0000-0000-0000-000000000000}"/>
          </ac:spMkLst>
        </pc:spChg>
        <pc:spChg chg="del mod">
          <ac:chgData name="Sullivan, Stephen M CTR JS J6 (USA)" userId="09533073-ba80-4ec6-aa29-c3f724b8aa56" providerId="ADAL" clId="{AB9F6E7D-1A60-45F4-B7F4-15EAC2A27939}" dt="2025-05-16T16:17:00.960" v="295" actId="21"/>
          <ac:spMkLst>
            <pc:docMk/>
            <pc:sldMk cId="0" sldId="266"/>
            <ac:spMk id="4" creationId="{00000000-0000-0000-0000-000000000000}"/>
          </ac:spMkLst>
        </pc:spChg>
        <pc:spChg chg="mod">
          <ac:chgData name="Sullivan, Stephen M CTR JS J6 (USA)" userId="09533073-ba80-4ec6-aa29-c3f724b8aa56" providerId="ADAL" clId="{AB9F6E7D-1A60-45F4-B7F4-15EAC2A27939}" dt="2025-05-16T16:30:19.073" v="389" actId="1035"/>
          <ac:spMkLst>
            <pc:docMk/>
            <pc:sldMk cId="0" sldId="266"/>
            <ac:spMk id="5" creationId="{00000000-0000-0000-0000-000000000000}"/>
          </ac:spMkLst>
        </pc:spChg>
        <pc:spChg chg="mod">
          <ac:chgData name="Sullivan, Stephen M CTR JS J6 (USA)" userId="09533073-ba80-4ec6-aa29-c3f724b8aa56" providerId="ADAL" clId="{AB9F6E7D-1A60-45F4-B7F4-15EAC2A27939}" dt="2025-05-16T16:30:09.709" v="387" actId="1076"/>
          <ac:spMkLst>
            <pc:docMk/>
            <pc:sldMk cId="0" sldId="266"/>
            <ac:spMk id="7" creationId="{3B35BE07-B8FD-73CA-C22D-B01C0EA0B0FA}"/>
          </ac:spMkLst>
        </pc:spChg>
        <pc:spChg chg="add mod">
          <ac:chgData name="Sullivan, Stephen M CTR JS J6 (USA)" userId="09533073-ba80-4ec6-aa29-c3f724b8aa56" providerId="ADAL" clId="{AB9F6E7D-1A60-45F4-B7F4-15EAC2A27939}" dt="2025-05-16T16:29:53.015" v="385" actId="1076"/>
          <ac:spMkLst>
            <pc:docMk/>
            <pc:sldMk cId="0" sldId="266"/>
            <ac:spMk id="8" creationId="{8009D8AF-AB2D-2E3A-9FAA-51121A7AC166}"/>
          </ac:spMkLst>
        </pc:spChg>
        <pc:spChg chg="del">
          <ac:chgData name="Sullivan, Stephen M CTR JS J6 (USA)" userId="09533073-ba80-4ec6-aa29-c3f724b8aa56" providerId="ADAL" clId="{AB9F6E7D-1A60-45F4-B7F4-15EAC2A27939}" dt="2025-05-16T16:27:18.082" v="369" actId="478"/>
          <ac:spMkLst>
            <pc:docMk/>
            <pc:sldMk cId="0" sldId="266"/>
            <ac:spMk id="9" creationId="{FC3BAC1D-EEFF-E149-DB3E-D7A654D49C93}"/>
          </ac:spMkLst>
        </pc:spChg>
      </pc:sldChg>
      <pc:sldChg chg="del">
        <pc:chgData name="Sullivan, Stephen M CTR JS J6 (USA)" userId="09533073-ba80-4ec6-aa29-c3f724b8aa56" providerId="ADAL" clId="{AB9F6E7D-1A60-45F4-B7F4-15EAC2A27939}" dt="2025-05-16T16:01:50.437" v="50" actId="47"/>
        <pc:sldMkLst>
          <pc:docMk/>
          <pc:sldMk cId="996416303" sldId="306"/>
        </pc:sldMkLst>
      </pc:sldChg>
      <pc:sldChg chg="addSp delSp modSp mod">
        <pc:chgData name="Sullivan, Stephen M CTR JS J6 (USA)" userId="09533073-ba80-4ec6-aa29-c3f724b8aa56" providerId="ADAL" clId="{AB9F6E7D-1A60-45F4-B7F4-15EAC2A27939}" dt="2025-05-16T16:09:06.510" v="82" actId="14100"/>
        <pc:sldMkLst>
          <pc:docMk/>
          <pc:sldMk cId="235429929" sldId="310"/>
        </pc:sldMkLst>
        <pc:spChg chg="del">
          <ac:chgData name="Sullivan, Stephen M CTR JS J6 (USA)" userId="09533073-ba80-4ec6-aa29-c3f724b8aa56" providerId="ADAL" clId="{AB9F6E7D-1A60-45F4-B7F4-15EAC2A27939}" dt="2025-05-16T16:02:46.622" v="52" actId="478"/>
          <ac:spMkLst>
            <pc:docMk/>
            <pc:sldMk cId="235429929" sldId="310"/>
            <ac:spMk id="3" creationId="{F45446E1-2B7F-F50E-B137-42BBD607B4B8}"/>
          </ac:spMkLst>
        </pc:spChg>
        <pc:spChg chg="mod">
          <ac:chgData name="Sullivan, Stephen M CTR JS J6 (USA)" userId="09533073-ba80-4ec6-aa29-c3f724b8aa56" providerId="ADAL" clId="{AB9F6E7D-1A60-45F4-B7F4-15EAC2A27939}" dt="2025-05-16T16:04:52.632" v="64" actId="1076"/>
          <ac:spMkLst>
            <pc:docMk/>
            <pc:sldMk cId="235429929" sldId="310"/>
            <ac:spMk id="4" creationId="{2F3DC6D0-F3D7-469B-D0DB-093B80873F41}"/>
          </ac:spMkLst>
        </pc:spChg>
        <pc:spChg chg="add del mod">
          <ac:chgData name="Sullivan, Stephen M CTR JS J6 (USA)" userId="09533073-ba80-4ec6-aa29-c3f724b8aa56" providerId="ADAL" clId="{AB9F6E7D-1A60-45F4-B7F4-15EAC2A27939}" dt="2025-05-16T16:09:06.510" v="82" actId="14100"/>
          <ac:spMkLst>
            <pc:docMk/>
            <pc:sldMk cId="235429929" sldId="310"/>
            <ac:spMk id="5" creationId="{B7C4FAB6-CB0F-0E68-140A-FD534CFA5D89}"/>
          </ac:spMkLst>
        </pc:spChg>
        <pc:spChg chg="mod">
          <ac:chgData name="Sullivan, Stephen M CTR JS J6 (USA)" userId="09533073-ba80-4ec6-aa29-c3f724b8aa56" providerId="ADAL" clId="{AB9F6E7D-1A60-45F4-B7F4-15EAC2A27939}" dt="2025-05-16T16:05:08.093" v="65" actId="207"/>
          <ac:spMkLst>
            <pc:docMk/>
            <pc:sldMk cId="235429929" sldId="310"/>
            <ac:spMk id="6" creationId="{B21AA51E-D04B-9BD1-8B4F-AEF641FAB3C9}"/>
          </ac:spMkLst>
        </pc:spChg>
        <pc:spChg chg="add del mod">
          <ac:chgData name="Sullivan, Stephen M CTR JS J6 (USA)" userId="09533073-ba80-4ec6-aa29-c3f724b8aa56" providerId="ADAL" clId="{AB9F6E7D-1A60-45F4-B7F4-15EAC2A27939}" dt="2025-05-16T16:03:14.253" v="58" actId="478"/>
          <ac:spMkLst>
            <pc:docMk/>
            <pc:sldMk cId="235429929" sldId="310"/>
            <ac:spMk id="8" creationId="{F7DA6FF3-F2EE-BE4F-F57F-44031DCB8855}"/>
          </ac:spMkLst>
        </pc:spChg>
      </pc:sldChg>
      <pc:sldChg chg="addSp delSp modSp mod">
        <pc:chgData name="Sullivan, Stephen M CTR JS J6 (USA)" userId="09533073-ba80-4ec6-aa29-c3f724b8aa56" providerId="ADAL" clId="{AB9F6E7D-1A60-45F4-B7F4-15EAC2A27939}" dt="2025-05-16T15:59:48.822" v="48" actId="1076"/>
        <pc:sldMkLst>
          <pc:docMk/>
          <pc:sldMk cId="1572565943" sldId="311"/>
        </pc:sldMkLst>
        <pc:spChg chg="mod">
          <ac:chgData name="Sullivan, Stephen M CTR JS J6 (USA)" userId="09533073-ba80-4ec6-aa29-c3f724b8aa56" providerId="ADAL" clId="{AB9F6E7D-1A60-45F4-B7F4-15EAC2A27939}" dt="2025-05-16T15:59:27.029" v="44" actId="20577"/>
          <ac:spMkLst>
            <pc:docMk/>
            <pc:sldMk cId="1572565943" sldId="311"/>
            <ac:spMk id="3" creationId="{91312C9E-DC6A-EED1-D120-CD585ED6FBA1}"/>
          </ac:spMkLst>
        </pc:spChg>
        <pc:picChg chg="add mod">
          <ac:chgData name="Sullivan, Stephen M CTR JS J6 (USA)" userId="09533073-ba80-4ec6-aa29-c3f724b8aa56" providerId="ADAL" clId="{AB9F6E7D-1A60-45F4-B7F4-15EAC2A27939}" dt="2025-05-16T15:59:48.822" v="48" actId="1076"/>
          <ac:picMkLst>
            <pc:docMk/>
            <pc:sldMk cId="1572565943" sldId="311"/>
            <ac:picMk id="4" creationId="{57A8A91F-4DC3-B7B9-F644-4C7E36D398B6}"/>
          </ac:picMkLst>
        </pc:picChg>
        <pc:picChg chg="del">
          <ac:chgData name="Sullivan, Stephen M CTR JS J6 (USA)" userId="09533073-ba80-4ec6-aa29-c3f724b8aa56" providerId="ADAL" clId="{AB9F6E7D-1A60-45F4-B7F4-15EAC2A27939}" dt="2025-05-16T15:59:29.800" v="45" actId="478"/>
          <ac:picMkLst>
            <pc:docMk/>
            <pc:sldMk cId="1572565943" sldId="311"/>
            <ac:picMk id="7" creationId="{0DE94916-72D4-0EC2-D582-D21ED0DA6789}"/>
          </ac:picMkLst>
        </pc:picChg>
      </pc:sldChg>
      <pc:sldChg chg="del">
        <pc:chgData name="Sullivan, Stephen M CTR JS J6 (USA)" userId="09533073-ba80-4ec6-aa29-c3f724b8aa56" providerId="ADAL" clId="{AB9F6E7D-1A60-45F4-B7F4-15EAC2A27939}" dt="2025-05-16T16:31:15.309" v="391" actId="47"/>
        <pc:sldMkLst>
          <pc:docMk/>
          <pc:sldMk cId="2245380" sldId="313"/>
        </pc:sldMkLst>
      </pc:sldChg>
      <pc:sldChg chg="modSp mod">
        <pc:chgData name="Sullivan, Stephen M CTR JS J6 (USA)" userId="09533073-ba80-4ec6-aa29-c3f724b8aa56" providerId="ADAL" clId="{AB9F6E7D-1A60-45F4-B7F4-15EAC2A27939}" dt="2025-05-16T16:07:13.893" v="71" actId="1076"/>
        <pc:sldMkLst>
          <pc:docMk/>
          <pc:sldMk cId="543068952" sldId="141170218"/>
        </pc:sldMkLst>
        <pc:spChg chg="mod">
          <ac:chgData name="Sullivan, Stephen M CTR JS J6 (USA)" userId="09533073-ba80-4ec6-aa29-c3f724b8aa56" providerId="ADAL" clId="{AB9F6E7D-1A60-45F4-B7F4-15EAC2A27939}" dt="2025-05-16T16:07:05.821" v="69" actId="12"/>
          <ac:spMkLst>
            <pc:docMk/>
            <pc:sldMk cId="543068952" sldId="141170218"/>
            <ac:spMk id="3" creationId="{55E6D98E-1B86-2B40-9569-20ECCEF6520A}"/>
          </ac:spMkLst>
        </pc:spChg>
        <pc:picChg chg="mod">
          <ac:chgData name="Sullivan, Stephen M CTR JS J6 (USA)" userId="09533073-ba80-4ec6-aa29-c3f724b8aa56" providerId="ADAL" clId="{AB9F6E7D-1A60-45F4-B7F4-15EAC2A27939}" dt="2025-05-16T16:07:13.893" v="71" actId="1076"/>
          <ac:picMkLst>
            <pc:docMk/>
            <pc:sldMk cId="543068952" sldId="141170218"/>
            <ac:picMk id="5" creationId="{A15CF4C2-6ADD-6AB7-7FBC-A9D531075326}"/>
          </ac:picMkLst>
        </pc:picChg>
      </pc:sldChg>
      <pc:sldChg chg="modSp mod">
        <pc:chgData name="Sullivan, Stephen M CTR JS J6 (USA)" userId="09533073-ba80-4ec6-aa29-c3f724b8aa56" providerId="ADAL" clId="{AB9F6E7D-1A60-45F4-B7F4-15EAC2A27939}" dt="2025-05-16T16:15:13.851" v="288" actId="20577"/>
        <pc:sldMkLst>
          <pc:docMk/>
          <pc:sldMk cId="2390467738" sldId="141170221"/>
        </pc:sldMkLst>
        <pc:spChg chg="mod">
          <ac:chgData name="Sullivan, Stephen M CTR JS J6 (USA)" userId="09533073-ba80-4ec6-aa29-c3f724b8aa56" providerId="ADAL" clId="{AB9F6E7D-1A60-45F4-B7F4-15EAC2A27939}" dt="2025-05-16T16:15:13.851" v="288" actId="20577"/>
          <ac:spMkLst>
            <pc:docMk/>
            <pc:sldMk cId="2390467738" sldId="141170221"/>
            <ac:spMk id="4" creationId="{00000000-0000-0000-0000-000000000000}"/>
          </ac:spMkLst>
        </pc:spChg>
      </pc:sldChg>
      <pc:sldChg chg="modSp del mod">
        <pc:chgData name="Sullivan, Stephen M CTR JS J6 (USA)" userId="09533073-ba80-4ec6-aa29-c3f724b8aa56" providerId="ADAL" clId="{AB9F6E7D-1A60-45F4-B7F4-15EAC2A27939}" dt="2025-05-16T16:33:08.936" v="392" actId="47"/>
        <pc:sldMkLst>
          <pc:docMk/>
          <pc:sldMk cId="2088036665" sldId="141170229"/>
        </pc:sldMkLst>
        <pc:spChg chg="mod">
          <ac:chgData name="Sullivan, Stephen M CTR JS J6 (USA)" userId="09533073-ba80-4ec6-aa29-c3f724b8aa56" providerId="ADAL" clId="{AB9F6E7D-1A60-45F4-B7F4-15EAC2A27939}" dt="2025-05-16T16:00:21.394" v="49" actId="207"/>
          <ac:spMkLst>
            <pc:docMk/>
            <pc:sldMk cId="2088036665" sldId="141170229"/>
            <ac:spMk id="3" creationId="{325FDE2E-0AEA-8CC1-6190-289939FC0D1B}"/>
          </ac:spMkLst>
        </pc:spChg>
      </pc:sldChg>
      <pc:sldChg chg="modSp mod">
        <pc:chgData name="Sullivan, Stephen M CTR JS J6 (USA)" userId="09533073-ba80-4ec6-aa29-c3f724b8aa56" providerId="ADAL" clId="{AB9F6E7D-1A60-45F4-B7F4-15EAC2A27939}" dt="2025-05-16T16:02:04.619" v="51" actId="1076"/>
        <pc:sldMkLst>
          <pc:docMk/>
          <pc:sldMk cId="4283576328" sldId="141170238"/>
        </pc:sldMkLst>
        <pc:spChg chg="mod">
          <ac:chgData name="Sullivan, Stephen M CTR JS J6 (USA)" userId="09533073-ba80-4ec6-aa29-c3f724b8aa56" providerId="ADAL" clId="{AB9F6E7D-1A60-45F4-B7F4-15EAC2A27939}" dt="2025-05-16T16:02:04.619" v="51" actId="1076"/>
          <ac:spMkLst>
            <pc:docMk/>
            <pc:sldMk cId="4283576328" sldId="141170238"/>
            <ac:spMk id="15" creationId="{062DE021-19AA-A199-BBFA-85A50614C5D8}"/>
          </ac:spMkLst>
        </pc:spChg>
      </pc:sldChg>
      <pc:sldChg chg="modSp mod">
        <pc:chgData name="Sullivan, Stephen M CTR JS J6 (USA)" userId="09533073-ba80-4ec6-aa29-c3f724b8aa56" providerId="ADAL" clId="{AB9F6E7D-1A60-45F4-B7F4-15EAC2A27939}" dt="2025-05-16T16:08:05.458" v="76" actId="1076"/>
        <pc:sldMkLst>
          <pc:docMk/>
          <pc:sldMk cId="0" sldId="141170239"/>
        </pc:sldMkLst>
        <pc:spChg chg="mod">
          <ac:chgData name="Sullivan, Stephen M CTR JS J6 (USA)" userId="09533073-ba80-4ec6-aa29-c3f724b8aa56" providerId="ADAL" clId="{AB9F6E7D-1A60-45F4-B7F4-15EAC2A27939}" dt="2025-05-16T16:07:56.908" v="75" actId="12"/>
          <ac:spMkLst>
            <pc:docMk/>
            <pc:sldMk cId="0" sldId="141170239"/>
            <ac:spMk id="3" creationId="{00000000-0000-0000-0000-000000000000}"/>
          </ac:spMkLst>
        </pc:spChg>
        <pc:graphicFrameChg chg="mod">
          <ac:chgData name="Sullivan, Stephen M CTR JS J6 (USA)" userId="09533073-ba80-4ec6-aa29-c3f724b8aa56" providerId="ADAL" clId="{AB9F6E7D-1A60-45F4-B7F4-15EAC2A27939}" dt="2025-05-16T16:08:05.458" v="76" actId="1076"/>
          <ac:graphicFrameMkLst>
            <pc:docMk/>
            <pc:sldMk cId="0" sldId="141170239"/>
            <ac:graphicFrameMk id="4" creationId="{00000000-0000-0000-0000-000000000000}"/>
          </ac:graphicFrameMkLst>
        </pc:graphicFrameChg>
      </pc:sldChg>
      <pc:sldChg chg="modSp mod">
        <pc:chgData name="Sullivan, Stephen M CTR JS J6 (USA)" userId="09533073-ba80-4ec6-aa29-c3f724b8aa56" providerId="ADAL" clId="{AB9F6E7D-1A60-45F4-B7F4-15EAC2A27939}" dt="2025-05-16T16:08:32.448" v="81" actId="27636"/>
        <pc:sldMkLst>
          <pc:docMk/>
          <pc:sldMk cId="0" sldId="141170240"/>
        </pc:sldMkLst>
        <pc:spChg chg="mod">
          <ac:chgData name="Sullivan, Stephen M CTR JS J6 (USA)" userId="09533073-ba80-4ec6-aa29-c3f724b8aa56" providerId="ADAL" clId="{AB9F6E7D-1A60-45F4-B7F4-15EAC2A27939}" dt="2025-05-16T16:08:32.448" v="81" actId="27636"/>
          <ac:spMkLst>
            <pc:docMk/>
            <pc:sldMk cId="0" sldId="141170240"/>
            <ac:spMk id="3" creationId="{00000000-0000-0000-0000-000000000000}"/>
          </ac:spMkLst>
        </pc:spChg>
      </pc:sldChg>
      <pc:sldChg chg="addSp delSp modSp new del mod">
        <pc:chgData name="Sullivan, Stephen M CTR JS J6 (USA)" userId="09533073-ba80-4ec6-aa29-c3f724b8aa56" providerId="ADAL" clId="{AB9F6E7D-1A60-45F4-B7F4-15EAC2A27939}" dt="2025-05-16T16:30:33.138" v="390" actId="47"/>
        <pc:sldMkLst>
          <pc:docMk/>
          <pc:sldMk cId="3280099440" sldId="141170241"/>
        </pc:sldMkLst>
        <pc:spChg chg="del">
          <ac:chgData name="Sullivan, Stephen M CTR JS J6 (USA)" userId="09533073-ba80-4ec6-aa29-c3f724b8aa56" providerId="ADAL" clId="{AB9F6E7D-1A60-45F4-B7F4-15EAC2A27939}" dt="2025-05-16T16:16:46.441" v="292" actId="478"/>
          <ac:spMkLst>
            <pc:docMk/>
            <pc:sldMk cId="3280099440" sldId="141170241"/>
            <ac:spMk id="2" creationId="{967E85D0-E00A-A965-F174-EA74B33659CF}"/>
          </ac:spMkLst>
        </pc:spChg>
        <pc:spChg chg="del">
          <ac:chgData name="Sullivan, Stephen M CTR JS J6 (USA)" userId="09533073-ba80-4ec6-aa29-c3f724b8aa56" providerId="ADAL" clId="{AB9F6E7D-1A60-45F4-B7F4-15EAC2A27939}" dt="2025-05-16T16:16:48.173" v="293" actId="478"/>
          <ac:spMkLst>
            <pc:docMk/>
            <pc:sldMk cId="3280099440" sldId="141170241"/>
            <ac:spMk id="3" creationId="{5D266336-B2DD-C322-D9EA-D805BAD8C25F}"/>
          </ac:spMkLst>
        </pc:spChg>
        <pc:spChg chg="del">
          <ac:chgData name="Sullivan, Stephen M CTR JS J6 (USA)" userId="09533073-ba80-4ec6-aa29-c3f724b8aa56" providerId="ADAL" clId="{AB9F6E7D-1A60-45F4-B7F4-15EAC2A27939}" dt="2025-05-16T16:16:50.796" v="294" actId="478"/>
          <ac:spMkLst>
            <pc:docMk/>
            <pc:sldMk cId="3280099440" sldId="141170241"/>
            <ac:spMk id="4" creationId="{3BE4B787-0E8F-B045-2294-CA4D5EBBC0E5}"/>
          </ac:spMkLst>
        </pc:spChg>
        <pc:spChg chg="add mod">
          <ac:chgData name="Sullivan, Stephen M CTR JS J6 (USA)" userId="09533073-ba80-4ec6-aa29-c3f724b8aa56" providerId="ADAL" clId="{AB9F6E7D-1A60-45F4-B7F4-15EAC2A27939}" dt="2025-05-16T16:22:19.079" v="347" actId="1076"/>
          <ac:spMkLst>
            <pc:docMk/>
            <pc:sldMk cId="3280099440" sldId="141170241"/>
            <ac:spMk id="5" creationId="{00000000-0000-0000-0000-000000000000}"/>
          </ac:spMkLst>
        </pc:spChg>
        <pc:spChg chg="add del mod">
          <ac:chgData name="Sullivan, Stephen M CTR JS J6 (USA)" userId="09533073-ba80-4ec6-aa29-c3f724b8aa56" providerId="ADAL" clId="{AB9F6E7D-1A60-45F4-B7F4-15EAC2A27939}" dt="2025-05-16T16:18:11.951" v="302" actId="478"/>
          <ac:spMkLst>
            <pc:docMk/>
            <pc:sldMk cId="3280099440" sldId="141170241"/>
            <ac:spMk id="6" creationId="{33EE688F-5631-920C-2ADE-2C85B260A450}"/>
          </ac:spMkLst>
        </pc:spChg>
        <pc:spChg chg="add mod">
          <ac:chgData name="Sullivan, Stephen M CTR JS J6 (USA)" userId="09533073-ba80-4ec6-aa29-c3f724b8aa56" providerId="ADAL" clId="{AB9F6E7D-1A60-45F4-B7F4-15EAC2A27939}" dt="2025-05-16T16:24:31.214" v="357" actId="6549"/>
          <ac:spMkLst>
            <pc:docMk/>
            <pc:sldMk cId="3280099440" sldId="141170241"/>
            <ac:spMk id="7" creationId="{96073FF9-AFA1-E56F-8EAD-11C6B773E6FC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r>
              <a:rPr lang="en-US"/>
              <a:t>ROI Categories of Open Standards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Impact</c:v>
                </c:pt>
              </c:strCache>
            </c:strRef>
          </c:tx>
          <c:invertIfNegative val="1"/>
          <c:cat>
            <c:strRef>
              <c:f>Sheet1!$A$2:$A$4</c:f>
              <c:strCache>
                <c:ptCount val="3"/>
                <c:pt idx="0">
                  <c:v>Direct ROI</c:v>
                </c:pt>
                <c:pt idx="1">
                  <c:v>Indirect ROI</c:v>
                </c:pt>
                <c:pt idx="2">
                  <c:v>Security ROI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3.5</c:v>
                </c:pt>
                <c:pt idx="1">
                  <c:v>4.2</c:v>
                </c:pt>
                <c:pt idx="2">
                  <c:v>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3E-4C3B-BDCB-322DDA73B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29F88-46F6-4CAD-BCA0-36AF1EA81474}" type="datetimeFigureOut">
              <a:rPr lang="en-US" smtClean="0"/>
              <a:t>5/16/2025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AD24C-63E4-43F6-B7A2-9AED7BFA5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175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69900" lvl="1" indent="0">
              <a:lnSpc>
                <a:spcPct val="100000"/>
              </a:lnSpc>
              <a:spcBef>
                <a:spcPts val="10"/>
              </a:spcBef>
              <a:buClr>
                <a:srgbClr val="1F487C"/>
              </a:buClr>
              <a:buNone/>
              <a:tabLst>
                <a:tab pos="756285" algn="l"/>
              </a:tabLst>
            </a:pPr>
            <a:r>
              <a:rPr lang="en-US" sz="1200" b="1" spc="-10" dirty="0">
                <a:solidFill>
                  <a:srgbClr val="454545"/>
                </a:solidFill>
                <a:latin typeface="Arial"/>
                <a:cs typeface="Arial"/>
              </a:rPr>
              <a:t>Voting Members</a:t>
            </a: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spc="-10" dirty="0">
                <a:solidFill>
                  <a:srgbClr val="454545"/>
                </a:solidFill>
                <a:latin typeface="Arial"/>
                <a:cs typeface="Arial"/>
              </a:rPr>
              <a:t>Mr. Jim Herbert - All Purpose Networks (APN)</a:t>
            </a: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Ms. Erica Smith - Bureau</a:t>
            </a:r>
            <a:r>
              <a:rPr lang="en-US" sz="1200" spc="-10" dirty="0">
                <a:solidFill>
                  <a:srgbClr val="454545"/>
                </a:solidFill>
                <a:latin typeface="Arial"/>
                <a:cs typeface="Arial"/>
              </a:rPr>
              <a:t> of Justice Statistics (BJS)</a:t>
            </a: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Ms. Katherine Escobar - Department</a:t>
            </a:r>
            <a:r>
              <a:rPr lang="en-US" sz="1200" spc="-1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of</a:t>
            </a:r>
            <a:r>
              <a:rPr lang="en-US" sz="12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Defense</a:t>
            </a:r>
            <a:r>
              <a:rPr lang="en-US" sz="12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Joint</a:t>
            </a:r>
            <a:r>
              <a:rPr lang="en-US" sz="12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Staff</a:t>
            </a:r>
            <a:r>
              <a:rPr lang="en-US" sz="1200" spc="-1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J6</a:t>
            </a:r>
            <a:r>
              <a:rPr lang="en-US" sz="12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(DoD</a:t>
            </a:r>
            <a:r>
              <a:rPr lang="en-US" sz="12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JS</a:t>
            </a:r>
            <a:r>
              <a:rPr lang="en-US" sz="12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spc="-25" dirty="0">
                <a:solidFill>
                  <a:srgbClr val="334052"/>
                </a:solidFill>
                <a:latin typeface="Arial"/>
                <a:cs typeface="Arial"/>
              </a:rPr>
              <a:t>J6)</a:t>
            </a:r>
            <a:endParaRPr lang="en-US"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Ms. Christina Bapst-Stump - Department</a:t>
            </a:r>
            <a:r>
              <a:rPr lang="en-US" sz="1200" spc="-1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of</a:t>
            </a:r>
            <a:r>
              <a:rPr lang="en-US" sz="12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Homeland</a:t>
            </a:r>
            <a:r>
              <a:rPr lang="en-US" sz="12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Security</a:t>
            </a:r>
            <a:r>
              <a:rPr lang="en-US" sz="12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Science</a:t>
            </a:r>
            <a:r>
              <a:rPr lang="en-US" sz="12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&amp;</a:t>
            </a:r>
            <a:r>
              <a:rPr lang="en-US" sz="12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spc="-20" dirty="0">
                <a:solidFill>
                  <a:srgbClr val="334052"/>
                </a:solidFill>
                <a:latin typeface="Arial"/>
                <a:cs typeface="Arial"/>
              </a:rPr>
              <a:t>Technology</a:t>
            </a:r>
            <a:r>
              <a:rPr lang="en-US" sz="12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(DHS</a:t>
            </a:r>
            <a:r>
              <a:rPr lang="en-US" sz="12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spc="-20" dirty="0">
                <a:solidFill>
                  <a:srgbClr val="334052"/>
                </a:solidFill>
                <a:latin typeface="Arial"/>
                <a:cs typeface="Arial"/>
              </a:rPr>
              <a:t>S&amp;T)</a:t>
            </a:r>
            <a:endParaRPr lang="en-US"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spc="-10" dirty="0">
                <a:solidFill>
                  <a:srgbClr val="334052"/>
                </a:solidFill>
                <a:latin typeface="Arial"/>
                <a:cs typeface="Arial"/>
              </a:rPr>
              <a:t>Mr. Gary Egner - Equivant</a:t>
            </a:r>
            <a:endParaRPr lang="en-US"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Mr. John Wandelt - Georgia</a:t>
            </a:r>
            <a:r>
              <a:rPr lang="en-US" sz="1200" spc="-7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spc="-35" dirty="0">
                <a:solidFill>
                  <a:srgbClr val="334052"/>
                </a:solidFill>
                <a:latin typeface="Arial"/>
                <a:cs typeface="Arial"/>
              </a:rPr>
              <a:t>Tech</a:t>
            </a:r>
            <a:r>
              <a:rPr lang="en-US" sz="12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Research</a:t>
            </a:r>
            <a:r>
              <a:rPr lang="en-US" sz="1200" spc="-6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Institute</a:t>
            </a:r>
            <a:r>
              <a:rPr lang="en-US" sz="1200" spc="-6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spc="-10" dirty="0">
                <a:solidFill>
                  <a:srgbClr val="334052"/>
                </a:solidFill>
                <a:latin typeface="Arial"/>
                <a:cs typeface="Arial"/>
              </a:rPr>
              <a:t>(GTRI)</a:t>
            </a:r>
            <a:endParaRPr lang="en-US"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Ms. Maria Cardiellos - Integrated</a:t>
            </a:r>
            <a:r>
              <a:rPr lang="en-US" sz="12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Justice</a:t>
            </a:r>
            <a:r>
              <a:rPr lang="en-US" sz="1200" spc="-8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Information</a:t>
            </a:r>
            <a:r>
              <a:rPr lang="en-US" sz="12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Systems</a:t>
            </a:r>
            <a:r>
              <a:rPr lang="en-US" sz="120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Institute</a:t>
            </a:r>
            <a:r>
              <a:rPr lang="en-US" sz="1200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spc="-10" dirty="0">
                <a:solidFill>
                  <a:srgbClr val="454545"/>
                </a:solidFill>
                <a:latin typeface="Arial"/>
                <a:cs typeface="Arial"/>
              </a:rPr>
              <a:t>(IJIS)</a:t>
            </a:r>
            <a:endParaRPr lang="en-US"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Mr. Payton Lamb - Commonwealth</a:t>
            </a:r>
            <a:r>
              <a:rPr lang="en-US" sz="12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lang="en-US" sz="12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Virginia,</a:t>
            </a:r>
            <a:r>
              <a:rPr lang="en-US" sz="1200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Office</a:t>
            </a:r>
            <a:r>
              <a:rPr lang="en-US" sz="12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lang="en-US" sz="12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Data</a:t>
            </a:r>
            <a:r>
              <a:rPr lang="en-US" sz="12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Governance</a:t>
            </a:r>
            <a:r>
              <a:rPr lang="en-US" sz="12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and</a:t>
            </a:r>
            <a:r>
              <a:rPr lang="en-US" sz="1200" spc="-114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spc="-10" dirty="0">
                <a:solidFill>
                  <a:srgbClr val="454545"/>
                </a:solidFill>
                <a:latin typeface="Arial"/>
                <a:cs typeface="Arial"/>
              </a:rPr>
              <a:t>Analytics (ODGA)</a:t>
            </a:r>
            <a:endParaRPr lang="en-US"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Ms. April Michell - Criminal</a:t>
            </a:r>
            <a:r>
              <a:rPr lang="en-US" sz="1200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justice</a:t>
            </a:r>
            <a:r>
              <a:rPr lang="en-US" sz="1200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Information</a:t>
            </a:r>
            <a:r>
              <a:rPr lang="en-US" sz="12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Systems</a:t>
            </a:r>
            <a:r>
              <a:rPr lang="en-US" sz="12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Division</a:t>
            </a:r>
            <a:r>
              <a:rPr lang="en-US" sz="1200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(CJISD),</a:t>
            </a:r>
            <a:r>
              <a:rPr lang="en-US" sz="12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Federal</a:t>
            </a:r>
            <a:r>
              <a:rPr lang="en-US" sz="120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Bureau</a:t>
            </a:r>
            <a:r>
              <a:rPr lang="en-US" sz="12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lang="en-US" sz="12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spc="-10" dirty="0">
                <a:solidFill>
                  <a:srgbClr val="454545"/>
                </a:solidFill>
                <a:latin typeface="Arial"/>
                <a:cs typeface="Arial"/>
              </a:rPr>
              <a:t>Investigation</a:t>
            </a:r>
            <a:endParaRPr lang="en-US"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spc="-10" dirty="0">
                <a:solidFill>
                  <a:srgbClr val="454545"/>
                </a:solidFill>
                <a:latin typeface="Arial"/>
                <a:cs typeface="Arial"/>
              </a:rPr>
              <a:t>Mr. Tom Welch - National</a:t>
            </a:r>
            <a:r>
              <a:rPr lang="en-US" sz="1200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Association</a:t>
            </a:r>
            <a:r>
              <a:rPr lang="en-US" sz="1200" spc="-8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for</a:t>
            </a:r>
            <a:r>
              <a:rPr lang="en-US" sz="12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Justice</a:t>
            </a:r>
            <a:r>
              <a:rPr lang="en-US" sz="1200" spc="-4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Information</a:t>
            </a:r>
            <a:r>
              <a:rPr lang="en-US" sz="12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Systems</a:t>
            </a:r>
            <a:r>
              <a:rPr lang="en-US" sz="1200" spc="-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200" spc="-10" dirty="0">
                <a:solidFill>
                  <a:srgbClr val="454545"/>
                </a:solidFill>
                <a:latin typeface="Arial"/>
                <a:cs typeface="Arial"/>
              </a:rPr>
              <a:t>(NAJIS)</a:t>
            </a: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dirty="0">
                <a:solidFill>
                  <a:srgbClr val="454545"/>
                </a:solidFill>
                <a:latin typeface="Arial"/>
                <a:cs typeface="Arial"/>
              </a:rPr>
              <a:t>Ms. Erin Partin - National</a:t>
            </a:r>
            <a:r>
              <a:rPr lang="en-US" sz="1200" spc="-10" dirty="0">
                <a:solidFill>
                  <a:srgbClr val="454545"/>
                </a:solidFill>
                <a:latin typeface="Arial"/>
                <a:cs typeface="Arial"/>
              </a:rPr>
              <a:t> Institute of Justice (NIJ)</a:t>
            </a:r>
          </a:p>
          <a:p>
            <a:pPr marL="469900" lvl="1" indent="0" algn="l" defTabSz="914400" rtl="0" eaLnBrk="1" latinLnBrk="0" hangingPunct="1">
              <a:lnSpc>
                <a:spcPct val="100000"/>
              </a:lnSpc>
              <a:buClr>
                <a:srgbClr val="1F487C"/>
              </a:buClr>
              <a:buNone/>
              <a:tabLst>
                <a:tab pos="756285" algn="l"/>
              </a:tabLst>
            </a:pPr>
            <a:r>
              <a:rPr lang="en-US" sz="1200" b="1" spc="-10" dirty="0">
                <a:solidFill>
                  <a:srgbClr val="454545"/>
                </a:solidFill>
                <a:latin typeface="Arial"/>
                <a:cs typeface="Arial"/>
              </a:rPr>
              <a:t>Expert Voting Members</a:t>
            </a:r>
            <a:endParaRPr lang="en-US" sz="1200" b="1" kern="12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NBAC TSC - Mr. Thomas Krul (National Defence Canada)</a:t>
            </a:r>
          </a:p>
          <a:p>
            <a:pPr marL="756285" marR="0" lvl="1" indent="-28638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NTAC TSC - Dr. Scott Renner (MITRE)</a:t>
            </a:r>
          </a:p>
          <a:p>
            <a:pPr marL="756285" marR="0" lvl="1" indent="-28638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NMO TSC – Ms. Beth Smalley (Joint Staff J6 DSD)</a:t>
            </a:r>
          </a:p>
          <a:p>
            <a:pPr marL="46990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F487C"/>
              </a:buClr>
              <a:buNone/>
              <a:tabLst>
                <a:tab pos="756285" algn="l"/>
              </a:tabLst>
            </a:pPr>
            <a:r>
              <a:rPr lang="en-US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PGB Expert Non-Voting Members(4)</a:t>
            </a:r>
            <a:endParaRPr lang="en-US" sz="1200" kern="12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756285" marR="0" lvl="1" indent="-28638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NBAC TSC – Mr. Kamran Atri (A4Safe),</a:t>
            </a:r>
          </a:p>
          <a:p>
            <a:pPr marL="756285" marR="0" lvl="1" indent="-28638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NBAC TSC Mr. Paul Wormeli</a:t>
            </a:r>
          </a:p>
          <a:p>
            <a:pPr marL="756285" marR="0" lvl="1" indent="-28638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NTAC TSC – Mr. Brad Bolliger (EY)</a:t>
            </a:r>
          </a:p>
          <a:p>
            <a:pPr marL="756285" marR="0" lvl="1" indent="-28638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200" kern="1200" dirty="0">
                <a:solidFill>
                  <a:schemeClr val="tx1"/>
                </a:solidFill>
                <a:latin typeface="Arial"/>
                <a:ea typeface="+mn-ea"/>
                <a:cs typeface="Arial"/>
              </a:rPr>
              <a:t>NMO TSC- Ms. Darcy Staley (JS J6)</a:t>
            </a:r>
          </a:p>
          <a:p>
            <a:pPr marL="756285" marR="0" lvl="1" indent="-28638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1F487C"/>
              </a:buClr>
              <a:buChar char="–"/>
              <a:tabLst>
                <a:tab pos="756285" algn="l"/>
              </a:tabLst>
            </a:pPr>
            <a:endParaRPr lang="en-US" sz="1200" kern="1200" dirty="0">
              <a:solidFill>
                <a:schemeClr val="tx1"/>
              </a:solidFill>
              <a:latin typeface="Arial"/>
              <a:ea typeface="+mn-ea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endParaRPr lang="en-US" sz="1200" spc="-10" dirty="0">
              <a:solidFill>
                <a:srgbClr val="454545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AD24C-63E4-43F6-B7A2-9AED7BFA50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25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The member (Darcy Staley) addresses the chair – “Madam Chairman”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The chair recognizes the member – “The chair recognizes Darcy Staley”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The member (Maker-Beth Smalley) makes a motion – I motion </a:t>
            </a:r>
            <a:r>
              <a:rPr lang="en-US" sz="1600" dirty="0"/>
              <a:t>the PGB approve the following proposal: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600" dirty="0"/>
          </a:p>
          <a:p>
            <a:pPr marL="685800" lvl="1" indent="-285750" defTabSz="914400"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sz="1600" dirty="0"/>
              <a:t>Purchase Yoast SEO plugin and Constant Contact Email and Marketing Services subscriptions and renew annually as funds permit.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Another member seconds the motion –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chemeClr val="bg2">
                    <a:lumMod val="10000"/>
                  </a:schemeClr>
                </a:solidFill>
              </a:rPr>
              <a:t>5. Chair: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“It is moved and seconded to adopt the motion.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6. The members debate the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Those in favor of adopting the motion to approve say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‘Aye.’ [pause] Those opposed, say ‘No.’”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Announce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If no objections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Without objection, approved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316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The member (Dr. Scott Renner) addresses the chair – “Madam Chairman”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The chair recognizes the member – “The chair recognizes </a:t>
            </a:r>
            <a:r>
              <a:rPr lang="en-US" b="1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</a:rPr>
              <a:t>Beth Smalley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The member (Maker- Dr. Scott Renner) makes a motion: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 the NIEMOpen Technical Architecture Committee (NTAC) work to advance the NIEM NDR v6.0 PSD01 to a PS and submit to the PGB for review and vote.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Another member seconds the motion –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chemeClr val="bg2">
                    <a:lumMod val="10000"/>
                  </a:schemeClr>
                </a:solidFill>
              </a:rPr>
              <a:t>5. Chair: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“It is moved and seconded to adopt the motion.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6. The members debate the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Those in favor of adopting the motion to approve say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‘Aye.’ [pause] Those opposed, say ‘No.’”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Announce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If no objections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Without objection, approved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7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The member (Mr. Thomas Krul) addresses the chair – “Madam Chairman”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The chair recognizes the member – “The chair recognizes </a:t>
            </a:r>
            <a:r>
              <a:rPr lang="en-US" b="1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</a:rPr>
              <a:t>Beth Smalley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The member (Maker- Mr. Thomas Krul) makes a motion: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 the NTAC, NBAC, &amp; NMO collectively identify a minimum of 3 Statements of Use (SoU) for NIEM Model Version 6.0 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PS02 and submit IAW the OASIS Lightweight Rules to the PGB for review and approval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Another member seconds the motion –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chemeClr val="bg2">
                    <a:lumMod val="10000"/>
                  </a:schemeClr>
                </a:solidFill>
              </a:rPr>
              <a:t>5. Chair: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“It is moved and seconded to adopt the motion.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6. The members debate the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Those in favor of adopting the motion to approve say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‘Aye.’ [pause] Those opposed, say ‘No.’”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Announce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If no objections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Without objection, approved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295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Jim Herbert representing All Purpose Networks, our newest sponsor.</a:t>
            </a:r>
          </a:p>
          <a:p>
            <a:endParaRPr lang="en-US" dirty="0"/>
          </a:p>
          <a:p>
            <a:r>
              <a:rPr lang="en-US" dirty="0"/>
              <a:t>Jim, would you like to say a few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AD24C-63E4-43F6-B7A2-9AED7BFA50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76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This chart illustrates different categories of ROI — direct cost savings, innovation gains, and national security outcomes.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Final reminder: leadership in open standards is essential for digital sovereignty and economic competitiveness.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Reduce DOD Footprint</a:t>
            </a:r>
            <a:endParaRPr lang="en-US" sz="20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Transition responsibilities among sponsoring organizations &amp; committees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a typeface="Calibri" panose="020F0502020204030204" pitchFamily="34" charset="0"/>
                <a:cs typeface="Times New Roman" panose="02020603050405020304" pitchFamily="18" charset="0"/>
              </a:rPr>
              <a:t>Share</a:t>
            </a: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DOD technical resources/support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a typeface="Calibri" panose="020F0502020204030204" pitchFamily="34" charset="0"/>
                <a:cs typeface="Times New Roman" panose="02020603050405020304" pitchFamily="18" charset="0"/>
              </a:rPr>
              <a:t>Share</a:t>
            </a: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DOD management support/roles and responsibilities (NMO)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Broadly realign NIEMOpen governance, roles and responsibilities at committee level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Stand up workgroup to consider alternatives and present to PGB</a:t>
            </a:r>
          </a:p>
          <a:p>
            <a:pPr marL="457200" marR="0" lvl="1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tabLst>
                <a:tab pos="914400" algn="l"/>
              </a:tabLst>
            </a:pPr>
            <a:endParaRPr lang="en-US" sz="1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2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Raise Capital:</a:t>
            </a:r>
            <a:endParaRPr lang="en-US" sz="2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Diversify funding sources.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Reduce historical reliance on DOD and other Federal partner largesse.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Emphasized the need for broad NIEMOpen participation in cultivating sponsors, focus on maintaining current sponsors and identifying and onboarding new sponsors.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13 near tear sponsor prospects identified, capture managers assigned, ~ 330K near term budget plus-up.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Pursue monetizing NIEMOpen services – training &amp; tech support.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Investigate feasibility of establishing a requirement for new domain organizations to become sponsors and pay instantiation fee.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Pursue Congressional line item in budget in consonance with new Administration focus on Federal interoperability.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Establish Priorities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Decrease DOD Footprint.</a:t>
            </a:r>
          </a:p>
          <a:p>
            <a:pPr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ü"/>
              <a:tabLst>
                <a:tab pos="914400" algn="l"/>
              </a:tabLst>
            </a:pPr>
            <a:r>
              <a:rPr lang="en-US" sz="1800" kern="100" dirty="0">
                <a:ea typeface="Calibri" panose="020F0502020204030204" pitchFamily="34" charset="0"/>
                <a:cs typeface="Times New Roman" panose="02020603050405020304" pitchFamily="18" charset="0"/>
              </a:rPr>
              <a:t>Approve NDA PSD01 &amp; Model Version 6.0 PS02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Finish tooling.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CMF Tool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API 2.0 + model management tasks as feasible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MEP tool compatibility with API 2.0 and Model Version 6.0.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Identify and secure near-term sponsorship and funding  for tech support.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Capture PGB support for 100K tech bridge funds.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Develop COAs for NBAC, NTAC, NMO to reduce DOD footprint and ameliorate Lead developer tasks.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Articulate new Vision highlighting new NDR, model version and tooling as marketing tool.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Develop view of future NIEM architecture incorporating knowledge graph and AI technologies.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Explore methodologies of comporting other standards with NIEM.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None/>
              <a:tabLst>
                <a:tab pos="914400" algn="l"/>
              </a:tabLst>
            </a:pPr>
            <a:endParaRPr lang="en-US" sz="22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4AD24C-63E4-43F6-B7A2-9AED7BFA50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0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 Registrants</a:t>
            </a:r>
          </a:p>
          <a:p>
            <a:r>
              <a:rPr lang="en-US" dirty="0"/>
              <a:t>MITRE, </a:t>
            </a:r>
            <a:r>
              <a:rPr lang="en-US" dirty="0" err="1"/>
              <a:t>MIlOps</a:t>
            </a:r>
            <a:r>
              <a:rPr lang="en-US" dirty="0"/>
              <a:t>, FBI, EY, etc.</a:t>
            </a:r>
          </a:p>
          <a:p>
            <a:r>
              <a:rPr lang="en-US" dirty="0"/>
              <a:t>Need to improve login design/ kind of clunky out of the box</a:t>
            </a:r>
          </a:p>
          <a:p>
            <a:r>
              <a:rPr lang="en-US" dirty="0"/>
              <a:t>Some questions are being moved to other modules thanks to feedback from Beta participants</a:t>
            </a:r>
          </a:p>
          <a:p>
            <a:endParaRPr lang="en-US" dirty="0"/>
          </a:p>
          <a:p>
            <a:r>
              <a:rPr lang="en-US" dirty="0"/>
              <a:t>JSON videos were not completed and GTRI will resume once funding is approved</a:t>
            </a:r>
          </a:p>
          <a:p>
            <a:r>
              <a:rPr lang="en-US" dirty="0"/>
              <a:t>The Toolbox and CMF were not complete at the time of the recordings and will need to be recorded </a:t>
            </a:r>
            <a:r>
              <a:rPr lang="en-US"/>
              <a:t>at later </a:t>
            </a:r>
            <a:r>
              <a:rPr lang="en-US" dirty="0"/>
              <a:t>date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8897AF-D04E-4367-BADA-11FF3D514E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70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The member (Beth Smalley) addresses the chair – “Madam Chairman”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The chair recognizes the member – “The chair recognizes </a:t>
            </a:r>
            <a:r>
              <a:rPr lang="en-US" b="1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</a:rPr>
              <a:t>Beth Smalley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The member (Maker-Beth Smalley) makes a motion: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 $ 1000 from the NIEMOpen general fund be authorized for the purchase of awards and swag for the 2025 NIEMOpen Reveal.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Another member seconds the motion –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chemeClr val="bg2">
                    <a:lumMod val="10000"/>
                  </a:schemeClr>
                </a:solidFill>
              </a:rPr>
              <a:t>5. Chair: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“It is moved and seconded to adopt the motion.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6. The members debate the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Those in favor of adopting the motion to approve say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‘Aye.’ [pause] Those opposed, say ‘No.’”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Announce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If no objections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Without objection, approved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74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The member (Ms. Beth Smalley) addresses the chair – “Madam Chairman”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The chair recognizes the member – “The chair recognizes </a:t>
            </a:r>
            <a:r>
              <a:rPr lang="en-US" b="1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</a:rPr>
              <a:t>Beth Smalley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The member (Maker-Ms. Beth Smalley) makes a motion: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 $ 1000 from the NIEMOpen general fund  be authorized for the purchase of refreshments &amp; snacks for the 2025 NIEMOpen Reveal.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Another member seconds the motion –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chemeClr val="bg2">
                    <a:lumMod val="10000"/>
                  </a:schemeClr>
                </a:solidFill>
              </a:rPr>
              <a:t>5. Chair: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“It is moved and seconded to adopt the motion.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6. The members debate the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Those in favor of adopting the motion to approve say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‘Aye.’ [pause] Those opposed, say ‘No.’”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Announce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If no objections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Without objection, approved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00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1. The member (Ms. Beth Smalley) addresses the chair – “Madam Chairman”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The chair recognizes the member – “The chair recognizes </a:t>
            </a:r>
            <a:r>
              <a:rPr lang="en-US" b="1" dirty="0">
                <a:solidFill>
                  <a:srgbClr val="E7E6E6">
                    <a:lumMod val="10000"/>
                  </a:srgbClr>
                </a:solidFill>
                <a:latin typeface="Calibri" panose="020F0502020204030204"/>
              </a:rPr>
              <a:t>Beth Smalley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3. The member (Maker-Ms. Beth Smalley) makes a motion: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</a:t>
            </a:r>
            <a:r>
              <a:rPr lang="en-US" sz="12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 $ 100K from the NIEMOpen general fund be used to procure technical services for NIEMOpen and that the PGB Chair &amp; NIEM Management Office work with OASIS Open and GTRI to define an agreed upon Work Statement.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4. Another member seconds the motion –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SECOND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u="sng" dirty="0">
                <a:solidFill>
                  <a:schemeClr val="bg2">
                    <a:lumMod val="10000"/>
                  </a:schemeClr>
                </a:solidFill>
              </a:rPr>
              <a:t>5. Chair: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/>
              </a:rPr>
              <a:t>“It is moved and seconded to adopt the motion.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6. The members debate the motion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7. </a:t>
            </a: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Those in favor of adopting the motion to approve say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‘Aye.’ [pause] Those opposed, say ‘No.’”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8. Chair: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Announce the result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If no objections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1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Chair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Without objection, approved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8897AF-D04E-4367-BADA-11FF3D514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04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8340" y="326593"/>
            <a:ext cx="422592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42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548E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9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0313"/>
            <a:ext cx="5384800" cy="362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0313"/>
            <a:ext cx="5384800" cy="3627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783EA3-C43A-408B-8A96-2BF3503C5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28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748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66048"/>
            <a:ext cx="5386917" cy="29267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1"/>
          </p:nvPr>
        </p:nvSpPr>
        <p:spPr>
          <a:xfrm>
            <a:off x="6400800" y="2174876"/>
            <a:ext cx="5029200" cy="3717925"/>
          </a:xfrm>
        </p:spPr>
        <p:txBody>
          <a:bodyPr/>
          <a:lstStyle/>
          <a:p>
            <a:r>
              <a:rPr lang="en-US" dirty="0"/>
              <a:t>Click icon to add chart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717F37-EB3F-4912-8B16-22DE78163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53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325339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A5D7F9B5-CC5A-4ABE-8117-CC023710B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79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>
            <a:normAutofit/>
          </a:bodyPr>
          <a:lstStyle>
            <a:lvl1pPr algn="l">
              <a:defRPr sz="2400" b="1" cap="none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B061D5B3-FA26-4D91-B231-F26ED36933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202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609600" y="2145652"/>
            <a:ext cx="10786533" cy="370904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614A661-166B-4DF4-B43E-98FAF9246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4468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174875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966048"/>
            <a:ext cx="5386917" cy="29267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12" name="Chart Placeholder 11"/>
          <p:cNvSpPr>
            <a:spLocks noGrp="1"/>
          </p:cNvSpPr>
          <p:nvPr>
            <p:ph type="chart" sz="quarter" idx="11"/>
          </p:nvPr>
        </p:nvSpPr>
        <p:spPr>
          <a:xfrm>
            <a:off x="6400800" y="2174876"/>
            <a:ext cx="5029200" cy="37179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8E8FD-9C4B-40B0-8F9D-B59F0334C2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796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09600" y="1492250"/>
            <a:ext cx="109728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4A25E52-AB28-456E-8D1B-CDBACE8EB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54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8275"/>
            <a:ext cx="10786533" cy="811358"/>
          </a:xfrm>
          <a:prstGeom prst="rect">
            <a:avLst/>
          </a:prstGeom>
        </p:spPr>
        <p:txBody>
          <a:bodyPr lIns="0" tIns="0" rIns="0" bIns="0" anchor="t" anchorCtr="0"/>
          <a:lstStyle>
            <a:lvl1pPr algn="ctr">
              <a:lnSpc>
                <a:spcPct val="80000"/>
              </a:lnSpc>
              <a:defRPr sz="3200" b="1" i="0" spc="-80">
                <a:solidFill>
                  <a:srgbClr val="00506F"/>
                </a:solidFill>
                <a:latin typeface="Tw Cen MT"/>
                <a:cs typeface="Tw Cen M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86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urs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804" y="1143001"/>
            <a:ext cx="10972800" cy="4983163"/>
          </a:xfrm>
        </p:spPr>
        <p:txBody>
          <a:bodyPr>
            <a:noAutofit/>
          </a:bodyPr>
          <a:lstStyle>
            <a:lvl1pPr eaLnBrk="1" hangingPunct="1">
              <a:buFont typeface="Wingdings" pitchFamily="2" charset="2"/>
              <a:buChar char="§"/>
              <a:defRPr/>
            </a:lvl1pPr>
            <a:lvl2pPr eaLnBrk="1" hangingPunct="1">
              <a:defRPr/>
            </a:lvl2pPr>
            <a:lvl3pPr eaLnBrk="1" hangingPunct="1"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152400"/>
            <a:ext cx="1219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7F3B207E-3951-4EC5-8F67-4228386F0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37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42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548E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11984" y="274638"/>
            <a:ext cx="10972800" cy="86836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lnSpc>
                <a:spcPts val="3200"/>
              </a:lnSpc>
              <a:defRPr lang="en-US" sz="28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11984" y="1275673"/>
            <a:ext cx="109728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spcAft>
                <a:spcPts val="600"/>
              </a:spcAft>
              <a:defRPr lang="en-US" smtClean="0"/>
            </a:lvl1pPr>
            <a:lvl2pPr>
              <a:spcAft>
                <a:spcPts val="600"/>
              </a:spcAft>
              <a:defRPr lang="en-US" smtClean="0"/>
            </a:lvl2pPr>
            <a:lvl3pPr>
              <a:spcAft>
                <a:spcPts val="600"/>
              </a:spcAft>
              <a:defRPr lang="en-US" smtClean="0"/>
            </a:lvl3pPr>
            <a:lvl4pPr marL="1027113" indent="-280988">
              <a:buClr>
                <a:schemeClr val="tx2"/>
              </a:buClr>
              <a:defRPr lang="en-US" smtClean="0"/>
            </a:lvl4pPr>
            <a:lvl5pPr marL="1319213" indent="-228600">
              <a:buClr>
                <a:schemeClr val="tx2"/>
              </a:buClr>
              <a:buSzPct val="60000"/>
              <a:buFont typeface="Wingdings" pitchFamily="2" charset="2"/>
              <a:buChar char="q"/>
              <a:tabLst/>
              <a:defRPr lang="en-US" smtClean="0"/>
            </a:lvl5pPr>
            <a:lvl6pPr marL="1608138" indent="-228600">
              <a:buClr>
                <a:schemeClr val="tx2"/>
              </a:buClr>
              <a:buFont typeface="Helvetica LT Std" pitchFamily="34" charset="0"/>
              <a:buChar char="–"/>
              <a:tabLst/>
              <a:defRPr lang="en-US" smtClean="0"/>
            </a:lvl6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584D26D8-2F78-40FF-B773-6EE7921DE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82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2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09600" y="1492250"/>
            <a:ext cx="10972800" cy="444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E5DCA139-0762-4C4F-B386-FBEA85E50C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02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2"/>
          </p:nvPr>
        </p:nvSpPr>
        <p:spPr>
          <a:xfrm>
            <a:off x="609600" y="1491804"/>
            <a:ext cx="10786533" cy="43628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4428502-7FEB-4856-821A-092C455118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99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415600" y="101428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052"/>
              </a:buClr>
              <a:buSzPts val="2800"/>
              <a:buFont typeface="Open Sans"/>
              <a:buNone/>
              <a:defRPr sz="3600" b="1">
                <a:solidFill>
                  <a:srgbClr val="00428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body" idx="1"/>
          </p:nvPr>
        </p:nvSpPr>
        <p:spPr>
          <a:xfrm>
            <a:off x="415600" y="1826922"/>
            <a:ext cx="11360800" cy="415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●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219170" lvl="1" indent="-47412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○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828754" lvl="2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■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2438339" lvl="3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●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3047924" lvl="4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○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3657509" lvl="5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■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4267093" lvl="6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●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4876678" lvl="7" indent="-474121" algn="l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334052"/>
              </a:buClr>
              <a:buSzPts val="2000"/>
              <a:buFont typeface="Open Sans"/>
              <a:buChar char="○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5486263" lvl="8" indent="-474121" algn="l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334052"/>
              </a:buClr>
              <a:buSzPts val="2000"/>
              <a:buFont typeface="Open Sans"/>
              <a:buChar char="■"/>
              <a:defRPr>
                <a:solidFill>
                  <a:srgbClr val="33405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672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6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6E9DB-266A-DC4C-81FD-63DDDAA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2D250-A199-4795-A090-B3EABC893B4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0FE17-69E8-9440-A7AF-AC1659EDF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365760"/>
            <a:ext cx="11338560" cy="548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D53F-9797-B141-B5E7-AB9CB133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57714" y="6400800"/>
            <a:ext cx="6676572" cy="18288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8645891-6D11-5C16-6282-CD626231A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" y="1371600"/>
            <a:ext cx="1133856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2pPr>
              <a:lnSpc>
                <a:spcPts val="2000"/>
              </a:lnSpc>
              <a:defRPr sz="1800"/>
            </a:lvl2pPr>
            <a:lvl4pPr marL="914400" indent="-173038">
              <a:defRPr/>
            </a:lvl4pPr>
            <a:lvl5pPr marL="1033463" indent="-123825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832E369-52F0-D331-A851-630C3250A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6124084"/>
            <a:ext cx="2465408" cy="7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32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4266" y="4562244"/>
            <a:ext cx="2212001" cy="221200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12192000" cy="32567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0106" y="242317"/>
            <a:ext cx="4818380" cy="302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1"/>
            <a:ext cx="85344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F2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rgbClr val="A40020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33"/>
              </a:spcBef>
            </a:pPr>
            <a:r>
              <a:rPr lang="en-US" spc="-13"/>
              <a:t>Unclassified</a:t>
            </a:r>
            <a:endParaRPr lang="en-US" spc="-1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1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pPr marL="50799">
              <a:spcBef>
                <a:spcPts val="20"/>
              </a:spcBef>
            </a:pPr>
            <a:fld id="{81D60167-4931-47E6-BA6A-407CBD079E47}" type="slidenum">
              <a:rPr lang="en-US" spc="33" smtClean="0"/>
              <a:pPr marL="50799">
                <a:spcBef>
                  <a:spcPts val="20"/>
                </a:spcBef>
              </a:pPr>
              <a:t>‹#›</a:t>
            </a:fld>
            <a:endParaRPr lang="en-US" spc="33" dirty="0"/>
          </a:p>
        </p:txBody>
      </p:sp>
    </p:spTree>
    <p:extLst>
      <p:ext uri="{BB962C8B-B14F-4D97-AF65-F5344CB8AC3E}">
        <p14:creationId xmlns:p14="http://schemas.microsoft.com/office/powerpoint/2010/main" val="2503303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F272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67" b="0" i="0">
                <a:solidFill>
                  <a:srgbClr val="A40020"/>
                </a:solidFill>
                <a:latin typeface="Arial"/>
                <a:cs typeface="Arial"/>
              </a:defRPr>
            </a:lvl1pPr>
          </a:lstStyle>
          <a:p>
            <a:pPr marL="16933">
              <a:spcBef>
                <a:spcPts val="33"/>
              </a:spcBef>
            </a:pPr>
            <a:r>
              <a:rPr lang="en-US" spc="-13"/>
              <a:t>Unclassified</a:t>
            </a:r>
            <a:endParaRPr lang="en-US" spc="-13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1" i="0">
                <a:solidFill>
                  <a:srgbClr val="1F2729"/>
                </a:solidFill>
                <a:latin typeface="Calibri"/>
                <a:cs typeface="Calibri"/>
              </a:defRPr>
            </a:lvl1pPr>
          </a:lstStyle>
          <a:p>
            <a:pPr marL="50799">
              <a:spcBef>
                <a:spcPts val="20"/>
              </a:spcBef>
            </a:pPr>
            <a:fld id="{81D60167-4931-47E6-BA6A-407CBD079E47}" type="slidenum">
              <a:rPr lang="en-US" spc="33" smtClean="0"/>
              <a:pPr marL="50799">
                <a:spcBef>
                  <a:spcPts val="20"/>
                </a:spcBef>
              </a:pPr>
              <a:t>‹#›</a:t>
            </a:fld>
            <a:endParaRPr lang="en-US" spc="33" dirty="0"/>
          </a:p>
        </p:txBody>
      </p:sp>
    </p:spTree>
    <p:extLst>
      <p:ext uri="{BB962C8B-B14F-4D97-AF65-F5344CB8AC3E}">
        <p14:creationId xmlns:p14="http://schemas.microsoft.com/office/powerpoint/2010/main" val="1870741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42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97256" y="1352804"/>
            <a:ext cx="5099685" cy="3439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E1C1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0042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 baseline="0">
                <a:solidFill>
                  <a:srgbClr val="0042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DD364-13F5-4F1F-B58D-A48376FBC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1200150"/>
            <a:ext cx="11079192" cy="4777956"/>
          </a:xfrm>
        </p:spPr>
        <p:txBody>
          <a:bodyPr/>
          <a:lstStyle>
            <a:lvl1pPr>
              <a:defRPr sz="2400">
                <a:solidFill>
                  <a:srgbClr val="334052"/>
                </a:solidFill>
              </a:defRPr>
            </a:lvl1pPr>
            <a:lvl2pPr>
              <a:defRPr sz="2000">
                <a:solidFill>
                  <a:srgbClr val="334052"/>
                </a:solidFill>
              </a:defRPr>
            </a:lvl2pPr>
            <a:lvl3pPr>
              <a:defRPr sz="1800">
                <a:solidFill>
                  <a:srgbClr val="334052"/>
                </a:solidFill>
              </a:defRPr>
            </a:lvl3pPr>
            <a:lvl4pPr>
              <a:defRPr sz="1600">
                <a:solidFill>
                  <a:srgbClr val="334052"/>
                </a:solidFill>
              </a:defRPr>
            </a:lvl4pPr>
            <a:lvl5pPr>
              <a:defRPr sz="1600">
                <a:solidFill>
                  <a:srgbClr val="33405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C5D95E17-6E53-47C4-A1F3-99941F15D7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268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>
            <a:spLocks noGrp="1"/>
          </p:cNvSpPr>
          <p:nvPr>
            <p:ph type="ctrTitle" hasCustomPrompt="1"/>
          </p:nvPr>
        </p:nvSpPr>
        <p:spPr>
          <a:xfrm>
            <a:off x="530225" y="266701"/>
            <a:ext cx="11131553" cy="728153"/>
          </a:xfrm>
          <a:prstGeom prst="rect">
            <a:avLst/>
          </a:prstGeom>
        </p:spPr>
        <p:txBody>
          <a:bodyPr anchor="ctr"/>
          <a:lstStyle>
            <a:lvl1pPr algn="ctr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0225" y="1010728"/>
            <a:ext cx="11131553" cy="360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4823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134" y="2895600"/>
            <a:ext cx="8195733" cy="838200"/>
          </a:xfrm>
        </p:spPr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255888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10C4BB1B-EDC4-483F-B0EA-E14D2B3E2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7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473326"/>
            <a:ext cx="10363200" cy="981075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594100"/>
            <a:ext cx="8534400" cy="495300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3472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srgbClr val="8B8B8B"/>
              </a:solidFill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3395B0B3-2BEF-4C03-8782-98158BE48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28589" y="637182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1200">
                <a:solidFill>
                  <a:srgbClr val="1F497D"/>
                </a:solidFill>
              </a:defRPr>
            </a:lvl1pPr>
          </a:lstStyle>
          <a:p>
            <a:fld id="{6E6030FC-FB78-5E4D-92EA-5D9433591EA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61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6053" y="6155818"/>
            <a:ext cx="2405373" cy="6682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3047" y="59817"/>
            <a:ext cx="10908842" cy="9685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00428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8951" y="1538451"/>
            <a:ext cx="5114290" cy="2539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548ED4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28309" y="6416252"/>
            <a:ext cx="259841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1F487C"/>
                </a:solidFill>
                <a:latin typeface="Arial"/>
                <a:cs typeface="Arial"/>
              </a:defRPr>
            </a:lvl1pPr>
          </a:lstStyle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8" r:id="rId6"/>
    <p:sldLayoutId id="2147483689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88275"/>
            <a:ext cx="10972800" cy="8113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9634"/>
            <a:ext cx="10972800" cy="379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rgbClr val="1F497D"/>
                </a:solidFill>
              </a:rPr>
              <a:t>(#)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4367302-18AD-44F9-B43A-24490776962B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6124084"/>
            <a:ext cx="2465408" cy="73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4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200" b="1" kern="1200" cap="all">
          <a:solidFill>
            <a:srgbClr val="004383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2.jpg"/><Relationship Id="rId7" Type="http://schemas.openxmlformats.org/officeDocument/2006/relationships/image" Target="../media/image28.jpg"/><Relationship Id="rId12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1.jpg"/><Relationship Id="rId5" Type="http://schemas.openxmlformats.org/officeDocument/2006/relationships/image" Target="../media/image25.jpg"/><Relationship Id="rId10" Type="http://schemas.openxmlformats.org/officeDocument/2006/relationships/image" Target="../media/image7.jpg"/><Relationship Id="rId4" Type="http://schemas.openxmlformats.org/officeDocument/2006/relationships/image" Target="../media/image27.jpg"/><Relationship Id="rId9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emopen/oasis-open-project/tree/main/pgb-meeting-minutes/2025/30-Jan-2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5.jp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45.jp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jp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jpg"/><Relationship Id="rId16" Type="http://schemas.openxmlformats.org/officeDocument/2006/relationships/image" Target="../media/image58.jpg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24" Type="http://schemas.openxmlformats.org/officeDocument/2006/relationships/image" Target="../media/image66.png"/><Relationship Id="rId5" Type="http://schemas.openxmlformats.org/officeDocument/2006/relationships/image" Target="../media/image47.jp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2.jpg"/><Relationship Id="rId19" Type="http://schemas.openxmlformats.org/officeDocument/2006/relationships/image" Target="../media/image61.png"/><Relationship Id="rId4" Type="http://schemas.openxmlformats.org/officeDocument/2006/relationships/image" Target="../media/image46.jpg"/><Relationship Id="rId9" Type="http://schemas.openxmlformats.org/officeDocument/2006/relationships/image" Target="../media/image51.png"/><Relationship Id="rId14" Type="http://schemas.openxmlformats.org/officeDocument/2006/relationships/image" Target="../media/image56.jpg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emf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tel:+14108746749,,743104072" TargetMode="External"/><Relationship Id="rId2" Type="http://schemas.openxmlformats.org/officeDocument/2006/relationships/hyperlink" Target="https://dod.teams.microsoft.us/l/meetup-join/19%3adod%3ameeting_1d09fe02d43843f09a3f67cadbe89212%40thread.v2/0?context=%7b%22Tid%22%3a%22102d0191-eeae-4761-b1cb-1a83e86ef445%22%2c%22Oid%22%3a%2209533073-ba80-4ec6-aa29-c3f724b8aa56%22%7d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niemopen/oasis-open-project/tree/main/pgb-meeting-minutes" TargetMode="External"/><Relationship Id="rId4" Type="http://schemas.openxmlformats.org/officeDocument/2006/relationships/hyperlink" Target="https://dialin.cpc.dod.teams.microsoft.us/8915e85e-9905-438b-97dd-9827a327b35d?id=743104072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lists.oasis-open.org/archives/members/202207/msg00000.html" TargetMode="External"/><Relationship Id="rId2" Type="http://schemas.openxmlformats.org/officeDocument/2006/relationships/hyperlink" Target="https://www.oasis-open.org/policies-guidelines/open-projects-process/" TargetMode="Externa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www.oasis-open.org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hyperlink" Target="mailto:Elena.N.Harner.ctr@army.mil" TargetMode="External"/><Relationship Id="rId7" Type="http://schemas.openxmlformats.org/officeDocument/2006/relationships/image" Target="../media/image87.jpg"/><Relationship Id="rId2" Type="http://schemas.openxmlformats.org/officeDocument/2006/relationships/hyperlink" Target="mailto:Ryan.L.Triplett@army.mi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hyperlink" Target="mailto:Katri@A4Safe.com" TargetMode="External"/><Relationship Id="rId4" Type="http://schemas.openxmlformats.org/officeDocument/2006/relationships/hyperlink" Target="mailto:katri@A4Safe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mailto:aubrey.l.beach.ctr@mail.mil" TargetMode="External"/><Relationship Id="rId7" Type="http://schemas.openxmlformats.org/officeDocument/2006/relationships/image" Target="../media/image7.jpg"/><Relationship Id="rId2" Type="http://schemas.openxmlformats.org/officeDocument/2006/relationships/hyperlink" Target="https://github.com/niemopen/oasis-open-project/tree/main/pgb-meeting-minut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hyperlink" Target="mailto:stephen.m.sullivan14.ctr@mail.mil" TargetMode="External"/><Relationship Id="rId4" Type="http://schemas.openxmlformats.org/officeDocument/2006/relationships/hyperlink" Target="mailto:shunda.r.louis.ctr@mail.mil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linkedin.com/groups/1903175/profile" TargetMode="External"/><Relationship Id="rId18" Type="http://schemas.openxmlformats.org/officeDocument/2006/relationships/hyperlink" Target="https://github.com/niemopen/ntac-admin" TargetMode="External"/><Relationship Id="rId26" Type="http://schemas.openxmlformats.org/officeDocument/2006/relationships/hyperlink" Target="https://lists.oasis-open-projects.org/g/niemopen-nmotsc" TargetMode="External"/><Relationship Id="rId3" Type="http://schemas.openxmlformats.org/officeDocument/2006/relationships/image" Target="../media/image91.png"/><Relationship Id="rId21" Type="http://schemas.openxmlformats.org/officeDocument/2006/relationships/hyperlink" Target="https://niemopen.slack.com/" TargetMode="External"/><Relationship Id="rId7" Type="http://schemas.openxmlformats.org/officeDocument/2006/relationships/image" Target="../media/image93.jpg"/><Relationship Id="rId12" Type="http://schemas.openxmlformats.org/officeDocument/2006/relationships/image" Target="../media/image96.jpg"/><Relationship Id="rId17" Type="http://schemas.openxmlformats.org/officeDocument/2006/relationships/hyperlink" Target="https://niemopen.org/" TargetMode="External"/><Relationship Id="rId25" Type="http://schemas.openxmlformats.org/officeDocument/2006/relationships/hyperlink" Target="https://lists.oasis-open-projects.org/g/niemopen-nbactsc" TargetMode="External"/><Relationship Id="rId33" Type="http://schemas.openxmlformats.org/officeDocument/2006/relationships/image" Target="../media/image98.png"/><Relationship Id="rId2" Type="http://schemas.openxmlformats.org/officeDocument/2006/relationships/hyperlink" Target="https://niemopen.slack.com/?redir=%2Fgantry%2Fauth%3Fapp%3Dclient%26lc%3D1683201626%26return_to%3D%252Fclient%252FT03UDR5ANG6%252FC03ULAE89DZ%26teams%3D" TargetMode="External"/><Relationship Id="rId16" Type="http://schemas.openxmlformats.org/officeDocument/2006/relationships/hyperlink" Target="https://www.niem.gov/" TargetMode="External"/><Relationship Id="rId20" Type="http://schemas.openxmlformats.org/officeDocument/2006/relationships/hyperlink" Target="https://github.com/niemopen/nmo-admin" TargetMode="External"/><Relationship Id="rId29" Type="http://schemas.openxmlformats.org/officeDocument/2006/relationships/hyperlink" Target="https://mep.niemope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asis-open.org/" TargetMode="External"/><Relationship Id="rId11" Type="http://schemas.openxmlformats.org/officeDocument/2006/relationships/hyperlink" Target="https://twitter.com/NIEMconnects?ref_src=twsrc%5Etfw" TargetMode="External"/><Relationship Id="rId24" Type="http://schemas.openxmlformats.org/officeDocument/2006/relationships/hyperlink" Target="https://lists.oasis-open-projects.org/g/niemopen-ntactsc" TargetMode="External"/><Relationship Id="rId32" Type="http://schemas.openxmlformats.org/officeDocument/2006/relationships/hyperlink" Target="https://github.com/niemopen/niem-model/tree/dev" TargetMode="External"/><Relationship Id="rId5" Type="http://schemas.openxmlformats.org/officeDocument/2006/relationships/image" Target="../media/image92.jpg"/><Relationship Id="rId15" Type="http://schemas.openxmlformats.org/officeDocument/2006/relationships/hyperlink" Target="https://www.youtube.com/channel/UCg9qV22PXLBjG41hc-EwVrQ" TargetMode="External"/><Relationship Id="rId23" Type="http://schemas.openxmlformats.org/officeDocument/2006/relationships/hyperlink" Target="https://lists.oasis-open-projects.org/g/niemopen-pgb" TargetMode="External"/><Relationship Id="rId28" Type="http://schemas.openxmlformats.org/officeDocument/2006/relationships/hyperlink" Target="https://www.niem.gov/about-niem/message-exchange-package-mep-registry-repository" TargetMode="External"/><Relationship Id="rId10" Type="http://schemas.openxmlformats.org/officeDocument/2006/relationships/image" Target="../media/image95.jpg"/><Relationship Id="rId19" Type="http://schemas.openxmlformats.org/officeDocument/2006/relationships/hyperlink" Target="https://github.com/niemopen/nbac-admin" TargetMode="External"/><Relationship Id="rId31" Type="http://schemas.openxmlformats.org/officeDocument/2006/relationships/hyperlink" Target="https://github.com/niemopen/niem-naming-design-rules" TargetMode="External"/><Relationship Id="rId4" Type="http://schemas.openxmlformats.org/officeDocument/2006/relationships/hyperlink" Target="https://oasis-open.atlassian.net/wiki/spaces/NIEM/overview" TargetMode="External"/><Relationship Id="rId9" Type="http://schemas.openxmlformats.org/officeDocument/2006/relationships/hyperlink" Target="https://github.com/niemopen/" TargetMode="External"/><Relationship Id="rId14" Type="http://schemas.openxmlformats.org/officeDocument/2006/relationships/image" Target="../media/image97.jpg"/><Relationship Id="rId22" Type="http://schemas.openxmlformats.org/officeDocument/2006/relationships/hyperlink" Target="https://lists.oasis-open-projects.org/g/niemopen" TargetMode="External"/><Relationship Id="rId27" Type="http://schemas.openxmlformats.org/officeDocument/2006/relationships/hyperlink" Target="mailto:akatherine.b.escobar.civ@mail.mil" TargetMode="External"/><Relationship Id="rId30" Type="http://schemas.openxmlformats.org/officeDocument/2006/relationships/hyperlink" Target="https://github.com/niemopen/cmftool" TargetMode="External"/><Relationship Id="rId8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4.png"/><Relationship Id="rId3" Type="http://schemas.openxmlformats.org/officeDocument/2006/relationships/image" Target="../media/image102.png"/><Relationship Id="rId21" Type="http://schemas.openxmlformats.org/officeDocument/2006/relationships/image" Target="../media/image119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3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2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10" Type="http://schemas.openxmlformats.org/officeDocument/2006/relationships/image" Target="../media/image109.png"/><Relationship Id="rId19" Type="http://schemas.openxmlformats.org/officeDocument/2006/relationships/hyperlink" Target="https://docs.google.com/document/d/1lTartcAzlqidzrCxuXFFiwdRDKRipqMnNsMS24SZdjg/edit" TargetMode="External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464" y="1777084"/>
            <a:ext cx="11893071" cy="33038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06646" y="4141977"/>
            <a:ext cx="7256145" cy="22108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69054" algn="ctr">
              <a:lnSpc>
                <a:spcPts val="5270"/>
              </a:lnSpc>
              <a:spcBef>
                <a:spcPts val="100"/>
              </a:spcBef>
              <a:tabLst>
                <a:tab pos="1372235" algn="l"/>
              </a:tabLst>
            </a:pPr>
            <a:r>
              <a:rPr sz="4400" b="1" spc="-25" dirty="0">
                <a:solidFill>
                  <a:srgbClr val="00516F"/>
                </a:solidFill>
                <a:latin typeface="Lucida Sans"/>
                <a:cs typeface="Lucida Sans"/>
              </a:rPr>
              <a:t>PGB</a:t>
            </a:r>
            <a:r>
              <a:rPr sz="4400" b="1" dirty="0">
                <a:solidFill>
                  <a:srgbClr val="00516F"/>
                </a:solidFill>
                <a:latin typeface="Lucida Sans"/>
                <a:cs typeface="Lucida Sans"/>
              </a:rPr>
              <a:t>	</a:t>
            </a:r>
            <a:r>
              <a:rPr sz="4400" b="1" spc="-210" dirty="0">
                <a:solidFill>
                  <a:srgbClr val="00516F"/>
                </a:solidFill>
                <a:latin typeface="Lucida Sans"/>
                <a:cs typeface="Lucida Sans"/>
              </a:rPr>
              <a:t>Session</a:t>
            </a:r>
            <a:endParaRPr sz="4400" dirty="0">
              <a:latin typeface="Lucida Sans"/>
              <a:cs typeface="Lucida Sans"/>
            </a:endParaRPr>
          </a:p>
          <a:p>
            <a:pPr marR="3867150" algn="ctr">
              <a:lnSpc>
                <a:spcPts val="2150"/>
              </a:lnSpc>
            </a:pPr>
            <a:r>
              <a:rPr lang="en-US" b="1" spc="-35" dirty="0">
                <a:solidFill>
                  <a:srgbClr val="8A8A8A"/>
                </a:solidFill>
                <a:latin typeface="Arial"/>
                <a:cs typeface="Arial"/>
              </a:rPr>
              <a:t>29</a:t>
            </a:r>
            <a:r>
              <a:rPr sz="1800" b="1" spc="-35" dirty="0">
                <a:solidFill>
                  <a:srgbClr val="8A8A8A"/>
                </a:solidFill>
                <a:latin typeface="Arial"/>
                <a:cs typeface="Arial"/>
              </a:rPr>
              <a:t> </a:t>
            </a:r>
            <a:r>
              <a:rPr lang="en-US" b="1" spc="-35" dirty="0">
                <a:solidFill>
                  <a:srgbClr val="8A8A8A"/>
                </a:solidFill>
                <a:latin typeface="Arial"/>
                <a:cs typeface="Arial"/>
              </a:rPr>
              <a:t>May</a:t>
            </a:r>
            <a:r>
              <a:rPr sz="1800" b="1" spc="-20" dirty="0">
                <a:solidFill>
                  <a:srgbClr val="8A8A8A"/>
                </a:solidFill>
                <a:latin typeface="Arial"/>
                <a:cs typeface="Arial"/>
              </a:rPr>
              <a:t> 2025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25"/>
              </a:spcBef>
            </a:pPr>
            <a:endParaRPr sz="1800" dirty="0">
              <a:latin typeface="Arial"/>
              <a:cs typeface="Arial"/>
            </a:endParaRPr>
          </a:p>
          <a:p>
            <a:pPr marL="293941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0516F"/>
                </a:solidFill>
                <a:latin typeface="Arial"/>
                <a:cs typeface="Arial"/>
              </a:rPr>
              <a:t>Ms.</a:t>
            </a:r>
            <a:r>
              <a:rPr sz="1800" spc="-50" dirty="0">
                <a:solidFill>
                  <a:srgbClr val="00516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516F"/>
                </a:solidFill>
                <a:latin typeface="Arial"/>
                <a:cs typeface="Arial"/>
              </a:rPr>
              <a:t>Katherine</a:t>
            </a:r>
            <a:r>
              <a:rPr sz="1800" spc="-20" dirty="0">
                <a:solidFill>
                  <a:srgbClr val="00516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516F"/>
                </a:solidFill>
                <a:latin typeface="Arial"/>
                <a:cs typeface="Arial"/>
              </a:rPr>
              <a:t>Escobar</a:t>
            </a:r>
            <a:endParaRPr sz="1800" dirty="0">
              <a:latin typeface="Arial"/>
              <a:cs typeface="Arial"/>
            </a:endParaRPr>
          </a:p>
          <a:p>
            <a:pPr marL="2939415">
              <a:lnSpc>
                <a:spcPct val="100000"/>
              </a:lnSpc>
            </a:pPr>
            <a:r>
              <a:rPr sz="1800" dirty="0">
                <a:solidFill>
                  <a:srgbClr val="00516F"/>
                </a:solidFill>
                <a:latin typeface="Arial"/>
                <a:cs typeface="Arial"/>
              </a:rPr>
              <a:t>NIEMOpen</a:t>
            </a:r>
            <a:r>
              <a:rPr sz="1800" spc="-50" dirty="0">
                <a:solidFill>
                  <a:srgbClr val="00516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516F"/>
                </a:solidFill>
                <a:latin typeface="Arial"/>
                <a:cs typeface="Arial"/>
              </a:rPr>
              <a:t>Project</a:t>
            </a:r>
            <a:r>
              <a:rPr sz="1800" spc="-25" dirty="0">
                <a:solidFill>
                  <a:srgbClr val="00516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516F"/>
                </a:solidFill>
                <a:latin typeface="Arial"/>
                <a:cs typeface="Arial"/>
              </a:rPr>
              <a:t>Governing</a:t>
            </a:r>
            <a:r>
              <a:rPr sz="1800" spc="-30" dirty="0">
                <a:solidFill>
                  <a:srgbClr val="00516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516F"/>
                </a:solidFill>
                <a:latin typeface="Arial"/>
                <a:cs typeface="Arial"/>
              </a:rPr>
              <a:t>Board</a:t>
            </a:r>
            <a:r>
              <a:rPr sz="1800" spc="-30" dirty="0">
                <a:solidFill>
                  <a:srgbClr val="00516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00516F"/>
                </a:solidFill>
                <a:latin typeface="Arial"/>
                <a:cs typeface="Arial"/>
              </a:rPr>
              <a:t>Chair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26593"/>
            <a:ext cx="10623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NMO,</a:t>
            </a:r>
            <a:r>
              <a:rPr spc="-55" dirty="0"/>
              <a:t> </a:t>
            </a:r>
            <a:r>
              <a:rPr dirty="0"/>
              <a:t>NBAC,</a:t>
            </a:r>
            <a:r>
              <a:rPr spc="-40" dirty="0"/>
              <a:t> </a:t>
            </a:r>
            <a:r>
              <a:rPr dirty="0"/>
              <a:t>&amp;</a:t>
            </a:r>
            <a:r>
              <a:rPr spc="-65" dirty="0"/>
              <a:t> </a:t>
            </a:r>
            <a:r>
              <a:rPr spc="-35" dirty="0"/>
              <a:t>NTAC </a:t>
            </a:r>
            <a:r>
              <a:rPr dirty="0"/>
              <a:t>TSC</a:t>
            </a:r>
            <a:r>
              <a:rPr spc="-60" dirty="0"/>
              <a:t> </a:t>
            </a:r>
            <a:r>
              <a:rPr spc="-25" dirty="0"/>
              <a:t>CO-</a:t>
            </a:r>
            <a:r>
              <a:rPr dirty="0"/>
              <a:t>CHAIRS</a:t>
            </a:r>
            <a:r>
              <a:rPr spc="-35" dirty="0"/>
              <a:t> </a:t>
            </a:r>
            <a:r>
              <a:rPr dirty="0"/>
              <a:t>&amp;</a:t>
            </a:r>
            <a:r>
              <a:rPr spc="-55" dirty="0"/>
              <a:t> </a:t>
            </a:r>
            <a:r>
              <a:rPr dirty="0"/>
              <a:t>OASIS</a:t>
            </a:r>
            <a:r>
              <a:rPr spc="-60" dirty="0"/>
              <a:t> </a:t>
            </a:r>
            <a:r>
              <a:rPr spc="-10" dirty="0"/>
              <a:t>MAINTAINERS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65265" y="6374993"/>
            <a:ext cx="196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1F487C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8967" y="3712464"/>
            <a:ext cx="1008888" cy="102108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7876" y="3721608"/>
            <a:ext cx="1104900" cy="102260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1608" y="4056126"/>
            <a:ext cx="58991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solidFill>
                  <a:srgbClr val="0F243E"/>
                </a:solidFill>
                <a:latin typeface="Arial"/>
                <a:cs typeface="Arial"/>
              </a:rPr>
              <a:t>NBAC</a:t>
            </a:r>
            <a:endParaRPr sz="1600" dirty="0">
              <a:latin typeface="Arial"/>
              <a:cs typeface="Arial"/>
            </a:endParaRPr>
          </a:p>
          <a:p>
            <a:pPr marL="92075">
              <a:lnSpc>
                <a:spcPct val="100000"/>
              </a:lnSpc>
            </a:pPr>
            <a:r>
              <a:rPr sz="1600" spc="-25" dirty="0">
                <a:solidFill>
                  <a:srgbClr val="0F243E"/>
                </a:solidFill>
                <a:latin typeface="Arial"/>
                <a:cs typeface="Arial"/>
              </a:rPr>
              <a:t>TSC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21536" y="2528316"/>
            <a:ext cx="990600" cy="10226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49909" y="2877134"/>
            <a:ext cx="5619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0F243E"/>
                </a:solidFill>
                <a:latin typeface="Arial"/>
                <a:cs typeface="Arial"/>
              </a:rPr>
              <a:t>NTAC</a:t>
            </a:r>
            <a:endParaRPr sz="1600" dirty="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  <a:spcBef>
                <a:spcPts val="5"/>
              </a:spcBef>
            </a:pPr>
            <a:r>
              <a:rPr sz="1600" spc="-25" dirty="0">
                <a:solidFill>
                  <a:srgbClr val="0F243E"/>
                </a:solidFill>
                <a:latin typeface="Arial"/>
                <a:cs typeface="Arial"/>
              </a:rPr>
              <a:t>TSC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80915" y="4754880"/>
            <a:ext cx="621791" cy="124206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98035" y="3712464"/>
            <a:ext cx="1008888" cy="10088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40130" y="5272532"/>
            <a:ext cx="49910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720" marR="5080" indent="-33655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0F243E"/>
                </a:solidFill>
                <a:latin typeface="Arial"/>
                <a:cs typeface="Arial"/>
              </a:rPr>
              <a:t>NMO TSC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01724" y="4843271"/>
            <a:ext cx="1010412" cy="122224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194047" y="2545079"/>
            <a:ext cx="816863" cy="1089660"/>
          </a:xfrm>
          <a:prstGeom prst="rect">
            <a:avLst/>
          </a:prstGeom>
        </p:spPr>
      </p:pic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03250" y="867283"/>
          <a:ext cx="5217160" cy="16287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61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TSC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8C5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Approved</a:t>
                      </a:r>
                      <a:r>
                        <a:rPr sz="1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(TSC</a:t>
                      </a:r>
                      <a:r>
                        <a:rPr sz="14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CHAIRS)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8C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NMO</a:t>
                      </a:r>
                      <a:r>
                        <a:rPr sz="1400" spc="-5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TSC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Ms.</a:t>
                      </a:r>
                      <a:r>
                        <a:rPr sz="1400" spc="-2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Darcy</a:t>
                      </a:r>
                      <a:r>
                        <a:rPr sz="1400" spc="-3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Staley</a:t>
                      </a:r>
                      <a:r>
                        <a:rPr sz="1400" spc="-3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400" spc="-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Ms.</a:t>
                      </a:r>
                      <a:r>
                        <a:rPr sz="1400" spc="-2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Beth</a:t>
                      </a:r>
                      <a:r>
                        <a:rPr sz="1400" spc="-2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Smalley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NBAC</a:t>
                      </a:r>
                      <a:r>
                        <a:rPr sz="1400" spc="-6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TSC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6162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400" spc="-5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Kamran</a:t>
                      </a:r>
                      <a:r>
                        <a:rPr sz="1400" spc="-10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Atri</a:t>
                      </a:r>
                      <a:r>
                        <a:rPr sz="1400" spc="-4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400" spc="-3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400" spc="-5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Thomas</a:t>
                      </a:r>
                      <a:r>
                        <a:rPr sz="1400" spc="-5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Krul,</a:t>
                      </a:r>
                      <a:r>
                        <a:rPr sz="1400" spc="-3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400" spc="-5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Paul </a:t>
                      </a:r>
                      <a:r>
                        <a:rPr sz="1400" spc="-1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Wormeli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spc="-2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NTAC</a:t>
                      </a:r>
                      <a:r>
                        <a:rPr sz="1400" spc="-6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TSC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Dr.</a:t>
                      </a:r>
                      <a:r>
                        <a:rPr sz="1400" spc="-5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Scott</a:t>
                      </a:r>
                      <a:r>
                        <a:rPr sz="1400" spc="-6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Renner</a:t>
                      </a:r>
                      <a:r>
                        <a:rPr sz="1400" spc="-5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sz="1400" spc="-4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400" spc="-5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Brad</a:t>
                      </a:r>
                      <a:r>
                        <a:rPr sz="1400" spc="-55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solidFill>
                            <a:srgbClr val="1E1C11"/>
                          </a:solidFill>
                          <a:latin typeface="Arial"/>
                          <a:cs typeface="Arial"/>
                        </a:rPr>
                        <a:t>Bolliger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5924422" y="867283"/>
          <a:ext cx="5947409" cy="32283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2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2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GitHub</a:t>
                      </a:r>
                      <a:r>
                        <a:rPr sz="14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Repos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8C5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Primary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8C5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Alternates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8C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NIEM</a:t>
                      </a:r>
                      <a:r>
                        <a:rPr sz="1200" spc="-3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Open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Ms.</a:t>
                      </a:r>
                      <a:r>
                        <a:rPr sz="1200" spc="-2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Christina</a:t>
                      </a:r>
                      <a:r>
                        <a:rPr sz="1200" spc="-5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Medlin,</a:t>
                      </a:r>
                      <a:r>
                        <a:rPr sz="1200" spc="-4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Aubrey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Beach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260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200" spc="-4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4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Tom</a:t>
                      </a:r>
                      <a:r>
                        <a:rPr sz="1200" spc="-4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Carlson,</a:t>
                      </a:r>
                      <a:r>
                        <a:rPr sz="1200" spc="-5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Ms.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Shunda</a:t>
                      </a:r>
                      <a:r>
                        <a:rPr sz="1200" spc="-5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Louis,</a:t>
                      </a:r>
                      <a:r>
                        <a:rPr sz="1200" spc="-5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Steve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Sullivan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(pgb-minutes)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331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3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NTAC-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Admin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04139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Dr.</a:t>
                      </a:r>
                      <a:r>
                        <a:rPr sz="1200" spc="-4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Scott</a:t>
                      </a:r>
                      <a:r>
                        <a:rPr sz="1200" spc="-5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Renner,</a:t>
                      </a:r>
                      <a:r>
                        <a:rPr sz="1200" spc="-7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200" spc="-4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Brad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Bolliger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314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200" spc="-4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200" spc="-5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Aubrey</a:t>
                      </a:r>
                      <a:r>
                        <a:rPr sz="1200" spc="-2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Beach,</a:t>
                      </a:r>
                      <a:r>
                        <a:rPr sz="1200" spc="-3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 </a:t>
                      </a:r>
                      <a:r>
                        <a:rPr sz="1200" spc="-4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Tom</a:t>
                      </a:r>
                      <a:r>
                        <a:rPr sz="1200" spc="-4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Carlson,</a:t>
                      </a:r>
                      <a:r>
                        <a:rPr sz="1200" spc="-7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200" spc="-3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Jim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Cabral,</a:t>
                      </a:r>
                      <a:r>
                        <a:rPr sz="1200" spc="-4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Ms.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Christina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Medlin,</a:t>
                      </a:r>
                      <a:r>
                        <a:rPr sz="1200" spc="-4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Ms.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Shunda</a:t>
                      </a:r>
                      <a:r>
                        <a:rPr sz="1200" spc="-6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Louis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28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NBAC-Admin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6893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200" spc="-3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Steve</a:t>
                      </a:r>
                      <a:r>
                        <a:rPr sz="1200" spc="-3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Sullivan,</a:t>
                      </a:r>
                      <a:r>
                        <a:rPr sz="1200" spc="-5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Aubrey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Beach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3655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Ms. Shunda</a:t>
                      </a:r>
                      <a:r>
                        <a:rPr sz="1200" spc="-5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Louis,</a:t>
                      </a:r>
                      <a:r>
                        <a:rPr sz="1200" spc="-3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Ms.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Christina</a:t>
                      </a:r>
                      <a:r>
                        <a:rPr sz="1200" spc="-6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Medlin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5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284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NMO-Admin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457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Ms.</a:t>
                      </a:r>
                      <a:r>
                        <a:rPr sz="1200" spc="-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Darcy</a:t>
                      </a:r>
                      <a:r>
                        <a:rPr sz="1200" spc="-3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Staley,</a:t>
                      </a:r>
                      <a:r>
                        <a:rPr sz="1200" spc="-3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Mr.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Aubrey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Beach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3528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Mr.</a:t>
                      </a:r>
                      <a:r>
                        <a:rPr sz="1200" spc="-3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Steve</a:t>
                      </a:r>
                      <a:r>
                        <a:rPr sz="1200" spc="-3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Sullivan,</a:t>
                      </a:r>
                      <a:r>
                        <a:rPr sz="1200" spc="-5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25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Ms. </a:t>
                      </a:r>
                      <a:r>
                        <a:rPr sz="120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Shunda</a:t>
                      </a:r>
                      <a:r>
                        <a:rPr sz="1200" spc="-5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solidFill>
                            <a:srgbClr val="454545"/>
                          </a:solidFill>
                          <a:latin typeface="Arial"/>
                          <a:cs typeface="Arial"/>
                        </a:rPr>
                        <a:t>Louis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584947" y="4245864"/>
            <a:ext cx="1062227" cy="102717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52488" y="5532120"/>
            <a:ext cx="1229868" cy="92201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977883" y="4267200"/>
            <a:ext cx="900683" cy="9326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47376" y="4197096"/>
            <a:ext cx="775716" cy="103479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19488" y="5561076"/>
            <a:ext cx="775716" cy="94030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201155" y="4245864"/>
            <a:ext cx="1031748" cy="102260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144895" y="5279263"/>
            <a:ext cx="1115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54545"/>
                </a:solidFill>
                <a:latin typeface="Arial"/>
                <a:cs typeface="Arial"/>
              </a:rPr>
              <a:t>Christina</a:t>
            </a:r>
            <a:r>
              <a:rPr sz="1200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454545"/>
                </a:solidFill>
                <a:latin typeface="Arial"/>
                <a:cs typeface="Arial"/>
              </a:rPr>
              <a:t>Medlin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07981" y="6515327"/>
            <a:ext cx="103378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solidFill>
                  <a:srgbClr val="454545"/>
                </a:solidFill>
                <a:latin typeface="Arial"/>
                <a:cs typeface="Arial"/>
              </a:rPr>
              <a:t>Darcy</a:t>
            </a:r>
            <a:r>
              <a:rPr sz="14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Arial"/>
                <a:cs typeface="Arial"/>
              </a:rPr>
              <a:t>Staley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98969" y="6525996"/>
            <a:ext cx="11506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solidFill>
                  <a:srgbClr val="454545"/>
                </a:solidFill>
                <a:latin typeface="Arial"/>
                <a:cs typeface="Arial"/>
              </a:rPr>
              <a:t>Steve</a:t>
            </a:r>
            <a:r>
              <a:rPr sz="14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454545"/>
                </a:solidFill>
                <a:latin typeface="Arial"/>
                <a:cs typeface="Arial"/>
              </a:rPr>
              <a:t>Sullivan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45958" y="5250941"/>
            <a:ext cx="3685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54545"/>
                </a:solidFill>
                <a:latin typeface="Arial"/>
                <a:cs typeface="Arial"/>
              </a:rPr>
              <a:t>Aubrey</a:t>
            </a:r>
            <a:r>
              <a:rPr sz="14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54545"/>
                </a:solidFill>
                <a:latin typeface="Arial"/>
                <a:cs typeface="Arial"/>
              </a:rPr>
              <a:t>Beach</a:t>
            </a:r>
            <a:r>
              <a:rPr sz="1400" spc="2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54545"/>
                </a:solidFill>
                <a:latin typeface="Arial"/>
                <a:cs typeface="Arial"/>
              </a:rPr>
              <a:t>Dr.</a:t>
            </a:r>
            <a:r>
              <a:rPr sz="14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54545"/>
                </a:solidFill>
                <a:latin typeface="Arial"/>
                <a:cs typeface="Arial"/>
              </a:rPr>
              <a:t>Scott</a:t>
            </a:r>
            <a:r>
              <a:rPr sz="1400" spc="-4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454545"/>
                </a:solidFill>
                <a:latin typeface="Arial"/>
                <a:cs typeface="Arial"/>
              </a:rPr>
              <a:t>Renner</a:t>
            </a:r>
            <a:r>
              <a:rPr sz="1400" spc="19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2100" baseline="-7936" dirty="0">
                <a:solidFill>
                  <a:srgbClr val="454545"/>
                </a:solidFill>
                <a:latin typeface="Arial"/>
                <a:cs typeface="Arial"/>
              </a:rPr>
              <a:t>Brad</a:t>
            </a:r>
            <a:r>
              <a:rPr sz="2100" spc="-52" baseline="-7936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2100" spc="-15" baseline="-7936" dirty="0">
                <a:solidFill>
                  <a:srgbClr val="454545"/>
                </a:solidFill>
                <a:latin typeface="Arial"/>
                <a:cs typeface="Arial"/>
              </a:rPr>
              <a:t>Bolliger</a:t>
            </a:r>
            <a:endParaRPr sz="2100" baseline="-793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59817"/>
            <a:ext cx="7714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PROPOSED</a:t>
            </a:r>
            <a:r>
              <a:rPr spc="-80" dirty="0"/>
              <a:t> </a:t>
            </a:r>
            <a:r>
              <a:rPr lang="en-US" spc="-80" dirty="0"/>
              <a:t>29</a:t>
            </a:r>
            <a:r>
              <a:rPr spc="-85" dirty="0"/>
              <a:t> </a:t>
            </a:r>
            <a:r>
              <a:rPr lang="en-US" spc="-10" dirty="0"/>
              <a:t>MAY</a:t>
            </a:r>
            <a:r>
              <a:rPr spc="-100" dirty="0"/>
              <a:t> </a:t>
            </a:r>
            <a:r>
              <a:rPr dirty="0"/>
              <a:t>2025</a:t>
            </a:r>
            <a:r>
              <a:rPr spc="-75" dirty="0"/>
              <a:t> </a:t>
            </a:r>
            <a:r>
              <a:rPr dirty="0"/>
              <a:t>PGB</a:t>
            </a:r>
            <a:r>
              <a:rPr spc="-185" dirty="0"/>
              <a:t> </a:t>
            </a:r>
            <a:r>
              <a:rPr spc="-10" dirty="0"/>
              <a:t>AGENDA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425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046442" y="670697"/>
            <a:ext cx="4969510" cy="54929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1E1C11"/>
                </a:solidFill>
                <a:latin typeface="Arial"/>
                <a:cs typeface="Arial"/>
              </a:rPr>
              <a:t>Call</a:t>
            </a:r>
            <a:r>
              <a:rPr sz="2300" b="1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300" b="1" dirty="0">
                <a:solidFill>
                  <a:srgbClr val="1E1C11"/>
                </a:solidFill>
                <a:latin typeface="Arial"/>
                <a:cs typeface="Arial"/>
              </a:rPr>
              <a:t>to</a:t>
            </a:r>
            <a:r>
              <a:rPr sz="2300" b="1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300" b="1" spc="-10" dirty="0">
                <a:solidFill>
                  <a:srgbClr val="1E1C11"/>
                </a:solidFill>
                <a:latin typeface="Arial"/>
                <a:cs typeface="Arial"/>
              </a:rPr>
              <a:t>Order</a:t>
            </a:r>
            <a:endParaRPr sz="23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2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Admin</a:t>
            </a:r>
            <a:endParaRPr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TEAMS</a:t>
            </a:r>
            <a:r>
              <a:rPr sz="1200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Link</a:t>
            </a:r>
            <a:endParaRPr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Meeting</a:t>
            </a:r>
            <a:r>
              <a:rPr sz="12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Etiquette</a:t>
            </a:r>
            <a:endParaRPr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Note</a:t>
            </a:r>
            <a:r>
              <a:rPr sz="1200" spc="-6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Takers</a:t>
            </a:r>
            <a:endParaRPr sz="1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Roll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Call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&amp;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Introductions</a:t>
            </a:r>
            <a:endParaRPr sz="1200" dirty="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5"/>
              </a:spcBef>
              <a:buClr>
                <a:srgbClr val="1F487C"/>
              </a:buClr>
              <a:buFont typeface="Wingdings"/>
              <a:buChar char=""/>
              <a:tabLst>
                <a:tab pos="1155700" algn="l"/>
              </a:tabLst>
            </a:pP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Announcements</a:t>
            </a:r>
            <a:endParaRPr sz="1200" dirty="0">
              <a:latin typeface="Arial"/>
              <a:cs typeface="Arial"/>
            </a:endParaRPr>
          </a:p>
          <a:p>
            <a:pPr marL="1155700" marR="290830" lvl="2" indent="-228600">
              <a:lnSpc>
                <a:spcPct val="80000"/>
              </a:lnSpc>
              <a:spcBef>
                <a:spcPts val="310"/>
              </a:spcBef>
              <a:buClr>
                <a:srgbClr val="1F487C"/>
              </a:buClr>
              <a:buFont typeface="Wingdings"/>
              <a:buChar char=""/>
              <a:tabLst>
                <a:tab pos="1155700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PGB</a:t>
            </a:r>
            <a:r>
              <a:rPr sz="12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Voting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Members</a:t>
            </a:r>
            <a:r>
              <a:rPr sz="1200" spc="-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(Sponsors)</a:t>
            </a:r>
            <a:r>
              <a:rPr sz="1200" spc="-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&amp;</a:t>
            </a:r>
            <a:r>
              <a:rPr sz="12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PGB</a:t>
            </a:r>
            <a:r>
              <a:rPr sz="12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Expert Voting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Members (TSCs)</a:t>
            </a:r>
            <a:r>
              <a:rPr sz="12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&amp;</a:t>
            </a:r>
            <a:r>
              <a:rPr sz="12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PGB</a:t>
            </a:r>
            <a:r>
              <a:rPr sz="12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Non-Voting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Members</a:t>
            </a:r>
            <a:r>
              <a:rPr sz="1200" spc="1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(TSC</a:t>
            </a: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 Co-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Chairs)</a:t>
            </a:r>
            <a:endParaRPr sz="1200" dirty="0">
              <a:latin typeface="Arial"/>
              <a:cs typeface="Arial"/>
            </a:endParaRPr>
          </a:p>
          <a:p>
            <a:pPr marL="1198245" lvl="2" indent="-271145">
              <a:lnSpc>
                <a:spcPts val="1560"/>
              </a:lnSpc>
              <a:buClr>
                <a:srgbClr val="1F487C"/>
              </a:buClr>
              <a:buFont typeface="Wingdings"/>
              <a:buChar char=""/>
              <a:tabLst>
                <a:tab pos="1198245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TSC</a:t>
            </a:r>
            <a:r>
              <a:rPr sz="12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Co-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Chairs</a:t>
            </a:r>
            <a:r>
              <a:rPr sz="1200" spc="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&amp;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NIEMOpen</a:t>
            </a:r>
            <a:r>
              <a:rPr sz="1200" spc="1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Maintainers</a:t>
            </a:r>
            <a:endParaRPr sz="1200" dirty="0">
              <a:latin typeface="Arial"/>
              <a:cs typeface="Arial"/>
            </a:endParaRPr>
          </a:p>
          <a:p>
            <a:pPr marL="354965" indent="-342265">
              <a:lnSpc>
                <a:spcPts val="2039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Approval</a:t>
            </a:r>
            <a:r>
              <a:rPr sz="12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of</a:t>
            </a:r>
            <a:r>
              <a:rPr sz="1200" spc="-1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Agenda</a:t>
            </a:r>
            <a:endParaRPr sz="12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Around-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the-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Horn</a:t>
            </a: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–</a:t>
            </a:r>
            <a:r>
              <a:rPr sz="1200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PGB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Voting</a:t>
            </a:r>
            <a:r>
              <a:rPr sz="1200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Members</a:t>
            </a:r>
            <a:endParaRPr sz="1200" dirty="0">
              <a:latin typeface="Arial"/>
              <a:cs typeface="Arial"/>
            </a:endParaRPr>
          </a:p>
          <a:p>
            <a:pPr marL="355600" marR="5080" indent="-342900">
              <a:lnSpc>
                <a:spcPct val="80000"/>
              </a:lnSpc>
              <a:spcBef>
                <a:spcPts val="405"/>
              </a:spcBef>
              <a:buClr>
                <a:srgbClr val="1F487C"/>
              </a:buClr>
              <a:buChar char="•"/>
              <a:tabLst>
                <a:tab pos="355600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Approval</a:t>
            </a:r>
            <a:r>
              <a:rPr sz="12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of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Meeting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Minutes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from</a:t>
            </a:r>
            <a:r>
              <a:rPr sz="12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200" spc="-35" dirty="0">
                <a:solidFill>
                  <a:srgbClr val="1E1C11"/>
                </a:solidFill>
                <a:latin typeface="Arial"/>
                <a:cs typeface="Arial"/>
              </a:rPr>
              <a:t>30 January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202</a:t>
            </a:r>
            <a:r>
              <a:rPr lang="en-US" sz="1200" spc="-20" dirty="0">
                <a:solidFill>
                  <a:srgbClr val="1E1C11"/>
                </a:solidFill>
                <a:latin typeface="Arial"/>
                <a:cs typeface="Arial"/>
              </a:rPr>
              <a:t>5</a:t>
            </a:r>
            <a:endParaRPr sz="1200" dirty="0">
              <a:latin typeface="Arial"/>
              <a:cs typeface="Arial"/>
            </a:endParaRPr>
          </a:p>
          <a:p>
            <a:pPr marL="354965" indent="-342265">
              <a:lnSpc>
                <a:spcPts val="1835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OASIS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Staff /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NIEMOpen</a:t>
            </a:r>
            <a:r>
              <a:rPr sz="1200" spc="-10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Administrator</a:t>
            </a:r>
            <a:endParaRPr sz="1200" dirty="0">
              <a:latin typeface="Arial"/>
              <a:cs typeface="Arial"/>
            </a:endParaRPr>
          </a:p>
          <a:p>
            <a:pPr marL="355600">
              <a:lnSpc>
                <a:spcPts val="1835"/>
              </a:lnSpc>
            </a:pP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Comments</a:t>
            </a:r>
            <a:endParaRPr sz="1200" dirty="0">
              <a:latin typeface="Arial"/>
              <a:cs typeface="Arial"/>
            </a:endParaRPr>
          </a:p>
          <a:p>
            <a:pPr marL="355600" marR="681355" indent="-342900">
              <a:lnSpc>
                <a:spcPts val="1540"/>
              </a:lnSpc>
              <a:spcBef>
                <a:spcPts val="370"/>
              </a:spcBef>
              <a:buClr>
                <a:srgbClr val="1F487C"/>
              </a:buClr>
              <a:buChar char="•"/>
              <a:tabLst>
                <a:tab pos="355600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Q</a:t>
            </a:r>
            <a:r>
              <a:rPr lang="en-US" sz="1200" dirty="0">
                <a:solidFill>
                  <a:srgbClr val="1E1C11"/>
                </a:solidFill>
                <a:latin typeface="Arial"/>
                <a:cs typeface="Arial"/>
              </a:rPr>
              <a:t>1</a:t>
            </a:r>
            <a:r>
              <a:rPr sz="1200" spc="-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202</a:t>
            </a:r>
            <a:r>
              <a:rPr lang="en-US" sz="1200" dirty="0">
                <a:solidFill>
                  <a:srgbClr val="1E1C11"/>
                </a:solidFill>
                <a:latin typeface="Arial"/>
                <a:cs typeface="Arial"/>
              </a:rPr>
              <a:t>5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Financial</a:t>
            </a:r>
            <a:r>
              <a:rPr sz="1200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Snapshot</a:t>
            </a:r>
            <a:r>
              <a:rPr sz="1200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–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Cathie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Mayo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(OASIS)</a:t>
            </a:r>
            <a:endParaRPr sz="12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Sponsor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Update</a:t>
            </a:r>
            <a:r>
              <a:rPr sz="1200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–</a:t>
            </a:r>
            <a:r>
              <a:rPr sz="12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200" spc="-35" dirty="0">
                <a:solidFill>
                  <a:srgbClr val="1E1C11"/>
                </a:solidFill>
                <a:latin typeface="Arial"/>
                <a:cs typeface="Arial"/>
              </a:rPr>
              <a:t>Rita Petti/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Holly</a:t>
            </a:r>
            <a:r>
              <a:rPr sz="12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Peterson</a:t>
            </a:r>
            <a:endParaRPr sz="12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CY</a:t>
            </a:r>
            <a:r>
              <a:rPr sz="1200" spc="-6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2025</a:t>
            </a:r>
            <a:r>
              <a:rPr sz="12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Tasks</a:t>
            </a:r>
            <a:endParaRPr lang="en-US" sz="1200" spc="-20" dirty="0">
              <a:solidFill>
                <a:srgbClr val="1E1C11"/>
              </a:solidFill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200" spc="-20" dirty="0">
                <a:solidFill>
                  <a:srgbClr val="1E1C11"/>
                </a:solidFill>
                <a:latin typeface="Arial"/>
                <a:cs typeface="Arial"/>
              </a:rPr>
              <a:t>22 May Webinar Recap – Paul Wormeli</a:t>
            </a:r>
          </a:p>
          <a:p>
            <a:pPr marL="354965" indent="-342265">
              <a:lnSpc>
                <a:spcPct val="100000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200" spc="-20" dirty="0">
                <a:solidFill>
                  <a:srgbClr val="1E1C11"/>
                </a:solidFill>
                <a:latin typeface="Arial"/>
                <a:cs typeface="Arial"/>
              </a:rPr>
              <a:t>8 Oct Reveal Summit Update</a:t>
            </a:r>
          </a:p>
          <a:p>
            <a:pPr marL="354965" indent="-342265">
              <a:lnSpc>
                <a:spcPct val="100000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200" spc="-20" dirty="0">
                <a:solidFill>
                  <a:srgbClr val="1E1C11"/>
                </a:solidFill>
                <a:latin typeface="Arial"/>
                <a:cs typeface="Arial"/>
              </a:rPr>
              <a:t>April16-17 TSC Meeting Recap</a:t>
            </a:r>
          </a:p>
          <a:p>
            <a:pPr marL="354965" indent="-342265">
              <a:lnSpc>
                <a:spcPct val="100000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200" spc="-20" dirty="0">
                <a:solidFill>
                  <a:srgbClr val="1E1C11"/>
                </a:solidFill>
                <a:latin typeface="Arial"/>
                <a:cs typeface="Arial"/>
              </a:rPr>
              <a:t>Training/LMS Update – Aubrey Beach</a:t>
            </a:r>
          </a:p>
          <a:p>
            <a:pPr marL="354965" indent="-342265">
              <a:lnSpc>
                <a:spcPts val="1835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TSC Working Group</a:t>
            </a:r>
          </a:p>
          <a:p>
            <a:pPr marL="354965" indent="-342265">
              <a:lnSpc>
                <a:spcPts val="1835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Forensics Domain/Subcommittee Presentation</a:t>
            </a:r>
          </a:p>
          <a:p>
            <a:pPr marL="354965" indent="-342265">
              <a:lnSpc>
                <a:spcPts val="1835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1400" b="1" dirty="0">
                <a:solidFill>
                  <a:srgbClr val="92D050"/>
                </a:solidFill>
                <a:latin typeface="Arial"/>
                <a:cs typeface="Arial"/>
              </a:rPr>
              <a:t>BREAK</a:t>
            </a:r>
          </a:p>
          <a:p>
            <a:pPr marL="12700">
              <a:lnSpc>
                <a:spcPct val="100000"/>
              </a:lnSpc>
              <a:buClr>
                <a:srgbClr val="1F487C"/>
              </a:buClr>
              <a:tabLst>
                <a:tab pos="354965" algn="l"/>
              </a:tabLst>
            </a:pPr>
            <a:endParaRPr sz="1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45010" y="4876800"/>
            <a:ext cx="5751450" cy="159851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400" b="1" spc="-10" dirty="0">
                <a:solidFill>
                  <a:srgbClr val="1E1C11"/>
                </a:solidFill>
                <a:latin typeface="Arial"/>
                <a:cs typeface="Arial"/>
              </a:rPr>
              <a:t>Co-</a:t>
            </a:r>
            <a:r>
              <a:rPr sz="2400" b="1" dirty="0">
                <a:solidFill>
                  <a:srgbClr val="1E1C11"/>
                </a:solidFill>
                <a:latin typeface="Arial"/>
                <a:cs typeface="Arial"/>
              </a:rPr>
              <a:t>Chair</a:t>
            </a:r>
            <a:r>
              <a:rPr sz="2400" b="1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1E1C11"/>
                </a:solidFill>
                <a:latin typeface="Arial"/>
                <a:cs typeface="Arial"/>
              </a:rPr>
              <a:t>Discussion</a:t>
            </a:r>
            <a:r>
              <a:rPr sz="2400" b="1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1E1C11"/>
                </a:solidFill>
                <a:latin typeface="Arial"/>
                <a:cs typeface="Arial"/>
              </a:rPr>
              <a:t>/Updates</a:t>
            </a:r>
            <a:endParaRPr sz="2400" dirty="0">
              <a:latin typeface="Arial"/>
              <a:cs typeface="Arial"/>
            </a:endParaRPr>
          </a:p>
          <a:p>
            <a:pPr marL="413384" indent="-342900">
              <a:lnSpc>
                <a:spcPct val="100000"/>
              </a:lnSpc>
              <a:spcBef>
                <a:spcPts val="235"/>
              </a:spcBef>
              <a:buClr>
                <a:srgbClr val="1F487C"/>
              </a:buClr>
              <a:buChar char="•"/>
              <a:tabLst>
                <a:tab pos="413384" algn="l"/>
              </a:tabLst>
            </a:pP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NTAC</a:t>
            </a:r>
            <a:r>
              <a:rPr sz="1200" spc="-6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Update</a:t>
            </a:r>
            <a:r>
              <a:rPr sz="12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–</a:t>
            </a:r>
            <a:r>
              <a:rPr sz="12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200" spc="-50" dirty="0">
                <a:solidFill>
                  <a:srgbClr val="1E1C11"/>
                </a:solidFill>
                <a:latin typeface="Arial"/>
                <a:cs typeface="Arial"/>
              </a:rPr>
              <a:t>Mr. Brad Bolliger &amp;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Dr.</a:t>
            </a:r>
            <a:r>
              <a:rPr sz="12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Scott</a:t>
            </a:r>
            <a:r>
              <a:rPr sz="12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Renner</a:t>
            </a:r>
            <a:endParaRPr sz="1200" dirty="0">
              <a:latin typeface="Arial"/>
              <a:cs typeface="Arial"/>
            </a:endParaRPr>
          </a:p>
          <a:p>
            <a:pPr marL="413384" indent="-342900">
              <a:lnSpc>
                <a:spcPct val="100000"/>
              </a:lnSpc>
              <a:spcBef>
                <a:spcPts val="215"/>
              </a:spcBef>
              <a:buClr>
                <a:srgbClr val="1F487C"/>
              </a:buClr>
              <a:buChar char="•"/>
              <a:tabLst>
                <a:tab pos="413384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NBAC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Update –</a:t>
            </a:r>
            <a:r>
              <a:rPr sz="1200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Thomas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1E1C11"/>
                </a:solidFill>
                <a:latin typeface="Arial"/>
                <a:cs typeface="Arial"/>
              </a:rPr>
              <a:t>Krul</a:t>
            </a:r>
            <a:endParaRPr lang="en-US" sz="1200" spc="-20" dirty="0">
              <a:solidFill>
                <a:srgbClr val="1E1C11"/>
              </a:solidFill>
              <a:latin typeface="Arial"/>
              <a:cs typeface="Arial"/>
            </a:endParaRPr>
          </a:p>
          <a:p>
            <a:pPr marL="413384" indent="-342900">
              <a:lnSpc>
                <a:spcPct val="100000"/>
              </a:lnSpc>
              <a:spcBef>
                <a:spcPts val="215"/>
              </a:spcBef>
              <a:buClr>
                <a:srgbClr val="1F487C"/>
              </a:buClr>
              <a:buChar char="•"/>
              <a:tabLst>
                <a:tab pos="413384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NMO</a:t>
            </a:r>
            <a:r>
              <a:rPr sz="12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Update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–</a:t>
            </a:r>
            <a:r>
              <a:rPr lang="en-US" sz="1200" dirty="0">
                <a:solidFill>
                  <a:srgbClr val="1E1C11"/>
                </a:solidFill>
                <a:latin typeface="Arial"/>
                <a:cs typeface="Arial"/>
              </a:rPr>
              <a:t> Transition -</a:t>
            </a:r>
            <a:r>
              <a:rPr sz="12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200" spc="-45" dirty="0">
                <a:solidFill>
                  <a:srgbClr val="1E1C11"/>
                </a:solidFill>
                <a:latin typeface="Arial"/>
                <a:cs typeface="Arial"/>
              </a:rPr>
              <a:t>Beth Smalley</a:t>
            </a:r>
            <a:endParaRPr sz="1200" dirty="0">
              <a:latin typeface="Arial"/>
              <a:cs typeface="Arial"/>
            </a:endParaRPr>
          </a:p>
          <a:p>
            <a:pPr marL="413384" indent="-342900">
              <a:lnSpc>
                <a:spcPct val="100000"/>
              </a:lnSpc>
              <a:buClr>
                <a:srgbClr val="1F487C"/>
              </a:buClr>
              <a:buChar char="•"/>
              <a:tabLst>
                <a:tab pos="413384" algn="l"/>
              </a:tabLst>
            </a:pPr>
            <a:r>
              <a:rPr lang="en-US" sz="1200" spc="-30" dirty="0">
                <a:solidFill>
                  <a:srgbClr val="1E1C11"/>
                </a:solidFill>
                <a:latin typeface="Arial"/>
                <a:cs typeface="Arial"/>
              </a:rPr>
              <a:t>Next</a:t>
            </a:r>
            <a:r>
              <a:rPr sz="1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Meeting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 Schedule</a:t>
            </a:r>
            <a:endParaRPr sz="1200" dirty="0">
              <a:latin typeface="Arial"/>
              <a:cs typeface="Arial"/>
            </a:endParaRPr>
          </a:p>
          <a:p>
            <a:pPr marL="413384" indent="-342900">
              <a:lnSpc>
                <a:spcPct val="100000"/>
              </a:lnSpc>
              <a:buClr>
                <a:srgbClr val="1F487C"/>
              </a:buClr>
              <a:buChar char="•"/>
              <a:tabLst>
                <a:tab pos="413384" algn="l"/>
              </a:tabLst>
            </a:pPr>
            <a:r>
              <a:rPr sz="1200" dirty="0">
                <a:solidFill>
                  <a:srgbClr val="1E1C11"/>
                </a:solidFill>
                <a:latin typeface="Arial"/>
                <a:cs typeface="Arial"/>
              </a:rPr>
              <a:t>Other</a:t>
            </a:r>
            <a:r>
              <a:rPr sz="12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Business/Discussion</a:t>
            </a:r>
            <a:endParaRPr sz="1200" dirty="0">
              <a:latin typeface="Arial"/>
              <a:cs typeface="Arial"/>
            </a:endParaRPr>
          </a:p>
          <a:p>
            <a:pPr marL="413384" indent="-342900">
              <a:lnSpc>
                <a:spcPct val="100000"/>
              </a:lnSpc>
              <a:buClr>
                <a:srgbClr val="1F487C"/>
              </a:buClr>
              <a:buChar char="•"/>
              <a:tabLst>
                <a:tab pos="413384" algn="l"/>
              </a:tabLst>
            </a:pPr>
            <a:r>
              <a:rPr sz="1200" spc="-10" dirty="0">
                <a:solidFill>
                  <a:srgbClr val="1E1C11"/>
                </a:solidFill>
                <a:latin typeface="Arial"/>
                <a:cs typeface="Arial"/>
              </a:rPr>
              <a:t>Questions/Adjourn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B35BE07-B8FD-73CA-C22D-B01C0EA0B0FA}"/>
              </a:ext>
            </a:extLst>
          </p:cNvPr>
          <p:cNvSpPr/>
          <p:nvPr/>
        </p:nvSpPr>
        <p:spPr>
          <a:xfrm>
            <a:off x="7772400" y="2743200"/>
            <a:ext cx="45719" cy="37592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8009D8AF-AB2D-2E3A-9FAA-51121A7AC166}"/>
              </a:ext>
            </a:extLst>
          </p:cNvPr>
          <p:cNvSpPr txBox="1"/>
          <p:nvPr/>
        </p:nvSpPr>
        <p:spPr>
          <a:xfrm>
            <a:off x="6106297" y="670697"/>
            <a:ext cx="5953225" cy="42601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49530">
              <a:buClr>
                <a:srgbClr val="1F487C"/>
              </a:buClr>
              <a:tabLst>
                <a:tab pos="527685" algn="l"/>
              </a:tabLst>
            </a:pPr>
            <a:r>
              <a:rPr lang="en-US" sz="2400" b="1" spc="-10" dirty="0">
                <a:solidFill>
                  <a:srgbClr val="1E1C11"/>
                </a:solidFill>
                <a:latin typeface="Arial"/>
                <a:cs typeface="Arial"/>
              </a:rPr>
              <a:t>Motions</a:t>
            </a: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Motion to authorize $ 1000 from the  NIEMOpen general fund for  Excellence Awards and “swag” at the NIEMOpen Reveal on 8 October 2025.</a:t>
            </a: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endParaRPr lang="en-US" sz="1200" dirty="0">
              <a:solidFill>
                <a:srgbClr val="334052"/>
              </a:solidFill>
              <a:latin typeface="Arial"/>
              <a:cs typeface="Arial"/>
            </a:endParaRP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Motion to authorize $ 1500 from the  NIEMOpen general fund for refreshments, snacks &amp; video services at the NIEMOpen Reveal on 8 October 2025.</a:t>
            </a: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endParaRPr lang="en-US" sz="1200" dirty="0">
              <a:solidFill>
                <a:srgbClr val="334052"/>
              </a:solidFill>
              <a:latin typeface="Arial"/>
              <a:cs typeface="Arial"/>
            </a:endParaRP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Motion to authorize $100K from the NIEMOpen general fund to procure technical services under the INDEPENDENT CONTRACTOR AGREEMENT between OASIS Open and Georgia Tech Applied Research Corporation.</a:t>
            </a:r>
          </a:p>
          <a:p>
            <a:pPr marL="12065" marR="49530" lvl="2">
              <a:buClr>
                <a:srgbClr val="1F487C"/>
              </a:buClr>
              <a:tabLst>
                <a:tab pos="527685" algn="l"/>
              </a:tabLst>
            </a:pPr>
            <a:r>
              <a:rPr lang="en-US" sz="1200" spc="-5" dirty="0">
                <a:solidFill>
                  <a:srgbClr val="334052"/>
                </a:solidFill>
                <a:latin typeface="Arial"/>
                <a:cs typeface="Arial"/>
              </a:rPr>
              <a:t>			Rationale for Tech Support Services </a:t>
            </a:r>
          </a:p>
          <a:p>
            <a:pPr marL="12065" marR="49530" lvl="2">
              <a:buClr>
                <a:srgbClr val="1F487C"/>
              </a:buClr>
              <a:tabLst>
                <a:tab pos="527685" algn="l"/>
              </a:tabLst>
            </a:pPr>
            <a:r>
              <a:rPr lang="en-US" sz="1200" spc="-5" dirty="0">
                <a:solidFill>
                  <a:srgbClr val="334052"/>
                </a:solidFill>
                <a:latin typeface="Arial"/>
                <a:cs typeface="Arial"/>
              </a:rPr>
              <a:t>			Draft Work Order Tasks</a:t>
            </a: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endParaRPr lang="en-US" sz="1200" spc="-5" dirty="0">
              <a:solidFill>
                <a:srgbClr val="334052"/>
              </a:solidFill>
              <a:latin typeface="Arial"/>
              <a:cs typeface="Arial"/>
            </a:endParaRP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Motion</a:t>
            </a:r>
            <a:r>
              <a:rPr lang="en-US" sz="1200" spc="-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lang="en-US" sz="1200" spc="-120" dirty="0">
                <a:solidFill>
                  <a:srgbClr val="334052"/>
                </a:solidFill>
                <a:latin typeface="Arial"/>
                <a:cs typeface="Arial"/>
              </a:rPr>
              <a:t> authorize</a:t>
            </a:r>
            <a:r>
              <a:rPr lang="en-US" sz="1200" spc="-5" dirty="0">
                <a:solidFill>
                  <a:srgbClr val="334052"/>
                </a:solidFill>
                <a:latin typeface="Arial"/>
                <a:cs typeface="Arial"/>
              </a:rPr>
              <a:t> $ 2100 from the  NIEMOpen general fund for  purchase of Yoast ($100/annual) and Constant Contact and Marketing ($2000/annual) subscriptions.</a:t>
            </a: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endParaRPr lang="en-US" sz="1200" spc="-5" dirty="0">
              <a:solidFill>
                <a:srgbClr val="334052"/>
              </a:solidFill>
              <a:latin typeface="Arial"/>
              <a:cs typeface="Arial"/>
            </a:endParaRP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Motion to advance the NIEM Naming &amp; Design Rules (NDR) v6.0 Project Specification Draft 01 (PSD01) to a Project Specification (PS).</a:t>
            </a: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endParaRPr lang="en-US" sz="1200" dirty="0">
              <a:solidFill>
                <a:srgbClr val="334052"/>
              </a:solidFill>
              <a:latin typeface="Arial"/>
              <a:cs typeface="Arial"/>
            </a:endParaRPr>
          </a:p>
          <a:p>
            <a:pPr marL="469265" marR="49530" indent="-457200"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1200" dirty="0">
                <a:solidFill>
                  <a:srgbClr val="334052"/>
                </a:solidFill>
                <a:latin typeface="Arial"/>
                <a:cs typeface="Arial"/>
              </a:rPr>
              <a:t>Motion to identify 3 Statements of Use (SoU) for Model Version 6.0 PS02 and submit SoUs to the PGB.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87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004383"/>
                </a:solidFill>
              </a:rPr>
              <a:t>APPROVAL</a:t>
            </a:r>
            <a:r>
              <a:rPr sz="3200" spc="-120" dirty="0">
                <a:solidFill>
                  <a:srgbClr val="004383"/>
                </a:solidFill>
              </a:rPr>
              <a:t> </a:t>
            </a:r>
            <a:r>
              <a:rPr sz="3200" dirty="0">
                <a:solidFill>
                  <a:srgbClr val="004383"/>
                </a:solidFill>
              </a:rPr>
              <a:t>OF</a:t>
            </a:r>
            <a:r>
              <a:rPr sz="3200" spc="-190" dirty="0">
                <a:solidFill>
                  <a:srgbClr val="004383"/>
                </a:solidFill>
              </a:rPr>
              <a:t> </a:t>
            </a:r>
            <a:r>
              <a:rPr sz="3200" spc="-10" dirty="0">
                <a:solidFill>
                  <a:srgbClr val="004383"/>
                </a:solidFill>
              </a:rPr>
              <a:t>AGENDA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45006" y="1228471"/>
            <a:ext cx="10280193" cy="1953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355600" algn="l"/>
              </a:tabLst>
            </a:pPr>
            <a:r>
              <a:rPr sz="1600" b="1" u="sng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Chair:</a:t>
            </a:r>
            <a:r>
              <a:rPr sz="1600" b="1" u="none" spc="-11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</a:t>
            </a:r>
            <a:r>
              <a:rPr sz="1600" u="none" spc="-114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Draft</a:t>
            </a:r>
            <a:r>
              <a:rPr sz="1600" u="none" spc="-9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Agenda</a:t>
            </a:r>
            <a:r>
              <a:rPr sz="1600" u="none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for</a:t>
            </a:r>
            <a:r>
              <a:rPr sz="1600" u="none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600" u="none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NIEMOpen</a:t>
            </a:r>
            <a:r>
              <a:rPr sz="1600" u="none" spc="409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600" b="1" spc="409" dirty="0">
                <a:solidFill>
                  <a:srgbClr val="1E1C11"/>
                </a:solidFill>
                <a:latin typeface="Arial"/>
                <a:cs typeface="Arial"/>
              </a:rPr>
              <a:t>29 May</a:t>
            </a:r>
            <a:r>
              <a:rPr sz="1600" b="1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b="1" u="none" dirty="0">
                <a:solidFill>
                  <a:srgbClr val="1E1C11"/>
                </a:solidFill>
                <a:latin typeface="Arial"/>
                <a:cs typeface="Arial"/>
              </a:rPr>
              <a:t>2025</a:t>
            </a:r>
            <a:r>
              <a:rPr sz="1600" b="1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Project</a:t>
            </a:r>
            <a:r>
              <a:rPr sz="1600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Governing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Board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(PGB)</a:t>
            </a:r>
            <a:r>
              <a:rPr sz="1600" u="none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Meeting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was</a:t>
            </a:r>
            <a:r>
              <a:rPr sz="1600" u="none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provided</a:t>
            </a:r>
            <a:r>
              <a:rPr sz="1600" u="none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to</a:t>
            </a:r>
            <a:r>
              <a:rPr sz="1600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PGB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Voting</a:t>
            </a:r>
            <a:r>
              <a:rPr sz="1600" u="none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Members</a:t>
            </a:r>
            <a:r>
              <a:rPr sz="1600" u="none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as</a:t>
            </a:r>
            <a:r>
              <a:rPr sz="1600" u="none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readahead.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buClr>
                <a:srgbClr val="1F487C"/>
              </a:buClr>
              <a:buFont typeface="Arial"/>
              <a:buChar char="•"/>
            </a:pPr>
            <a:endParaRPr sz="16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1F487C"/>
              </a:buClr>
              <a:buFont typeface="Arial"/>
              <a:buChar char="•"/>
              <a:tabLst>
                <a:tab pos="299085" algn="l"/>
              </a:tabLst>
            </a:pPr>
            <a:r>
              <a:rPr sz="1600" b="1" u="sng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Chair:</a:t>
            </a:r>
            <a:r>
              <a:rPr sz="1600" b="1" u="none" spc="-10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Are</a:t>
            </a:r>
            <a:r>
              <a:rPr sz="1600" u="none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there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any</a:t>
            </a:r>
            <a:r>
              <a:rPr sz="1600" u="none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recommended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changes</a:t>
            </a:r>
            <a:r>
              <a:rPr sz="1600" u="none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to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agenda</a:t>
            </a:r>
            <a:r>
              <a:rPr sz="1600" u="none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as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distributed?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44"/>
              </a:spcBef>
              <a:buClr>
                <a:srgbClr val="1F487C"/>
              </a:buClr>
              <a:buFont typeface="Arial"/>
              <a:buChar char="•"/>
            </a:pPr>
            <a:endParaRPr sz="16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Clr>
                <a:srgbClr val="1F487C"/>
              </a:buClr>
              <a:buFont typeface="Arial"/>
              <a:buChar char="•"/>
              <a:tabLst>
                <a:tab pos="299085" algn="l"/>
              </a:tabLst>
            </a:pPr>
            <a:r>
              <a:rPr sz="1600" b="1" u="sng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Chair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:</a:t>
            </a:r>
            <a:r>
              <a:rPr sz="1600" u="none" spc="40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If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there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are</a:t>
            </a:r>
            <a:r>
              <a:rPr sz="1600" u="none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no</a:t>
            </a:r>
            <a:r>
              <a:rPr sz="1600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(further)</a:t>
            </a:r>
            <a:r>
              <a:rPr sz="1600" u="none" spc="1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changes,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600" u="none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agenda</a:t>
            </a:r>
            <a:r>
              <a:rPr sz="1600" u="none" spc="39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stands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approved</a:t>
            </a:r>
            <a:r>
              <a:rPr sz="1600" u="none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as</a:t>
            </a:r>
            <a:endParaRPr sz="1600" dirty="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solidFill>
                  <a:srgbClr val="1E1C11"/>
                </a:solidFill>
                <a:latin typeface="Arial"/>
                <a:cs typeface="Arial"/>
              </a:rPr>
              <a:t>(corrected).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425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708DA9D6-3083-7D28-DD8E-B68D33DE8BF0}"/>
              </a:ext>
            </a:extLst>
          </p:cNvPr>
          <p:cNvSpPr txBox="1"/>
          <p:nvPr/>
        </p:nvSpPr>
        <p:spPr>
          <a:xfrm>
            <a:off x="2362200" y="4243705"/>
            <a:ext cx="29914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AF50"/>
                </a:solidFill>
                <a:latin typeface="Arial"/>
                <a:cs typeface="Arial"/>
              </a:rPr>
              <a:t>Approve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Approve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Corrected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A2DB2F2-E198-575B-8976-8C41F898DC13}"/>
              </a:ext>
            </a:extLst>
          </p:cNvPr>
          <p:cNvSpPr/>
          <p:nvPr/>
        </p:nvSpPr>
        <p:spPr>
          <a:xfrm>
            <a:off x="1789810" y="4214242"/>
            <a:ext cx="337185" cy="368935"/>
          </a:xfrm>
          <a:custGeom>
            <a:avLst/>
            <a:gdLst/>
            <a:ahLst/>
            <a:cxnLst/>
            <a:rect l="l" t="t" r="r" b="b"/>
            <a:pathLst>
              <a:path w="337185" h="368935">
                <a:moveTo>
                  <a:pt x="0" y="368807"/>
                </a:moveTo>
                <a:lnTo>
                  <a:pt x="336804" y="368807"/>
                </a:lnTo>
                <a:lnTo>
                  <a:pt x="336804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04C59465-6347-7FE3-CED3-272A8D4FA4B0}"/>
              </a:ext>
            </a:extLst>
          </p:cNvPr>
          <p:cNvSpPr/>
          <p:nvPr/>
        </p:nvSpPr>
        <p:spPr>
          <a:xfrm>
            <a:off x="1789810" y="4740910"/>
            <a:ext cx="337185" cy="288290"/>
          </a:xfrm>
          <a:custGeom>
            <a:avLst/>
            <a:gdLst/>
            <a:ahLst/>
            <a:cxnLst/>
            <a:rect l="l" t="t" r="r" b="b"/>
            <a:pathLst>
              <a:path w="337185" h="288289">
                <a:moveTo>
                  <a:pt x="0" y="288036"/>
                </a:moveTo>
                <a:lnTo>
                  <a:pt x="336804" y="288036"/>
                </a:lnTo>
                <a:lnTo>
                  <a:pt x="336804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A703A5AA-EAE7-5CC7-8764-4EB9955A6C11}"/>
              </a:ext>
            </a:extLst>
          </p:cNvPr>
          <p:cNvSpPr txBox="1"/>
          <p:nvPr/>
        </p:nvSpPr>
        <p:spPr>
          <a:xfrm>
            <a:off x="700405" y="3986480"/>
            <a:ext cx="498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8450" algn="l"/>
              </a:tabLst>
            </a:pPr>
            <a:r>
              <a:rPr sz="2400" b="1" spc="-50" dirty="0">
                <a:solidFill>
                  <a:srgbClr val="454545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2348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00"/>
              </a:spcBef>
            </a:pPr>
            <a:r>
              <a:rPr sz="3200" dirty="0"/>
              <a:t>PGB</a:t>
            </a:r>
            <a:r>
              <a:rPr sz="3200" spc="5" dirty="0"/>
              <a:t> </a:t>
            </a:r>
            <a:r>
              <a:rPr sz="3200" dirty="0"/>
              <a:t>MEMBERS:</a:t>
            </a:r>
            <a:r>
              <a:rPr sz="3200" spc="-114" dirty="0"/>
              <a:t> </a:t>
            </a:r>
            <a:r>
              <a:rPr sz="3200" dirty="0"/>
              <a:t>AROUND-</a:t>
            </a:r>
            <a:r>
              <a:rPr sz="3200" spc="-10" dirty="0"/>
              <a:t>THE-</a:t>
            </a:r>
            <a:r>
              <a:rPr sz="3200" spc="-20" dirty="0"/>
              <a:t>HORN</a:t>
            </a:r>
            <a:endParaRPr sz="32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862327" y="1490472"/>
            <a:ext cx="8775700" cy="4450080"/>
            <a:chOff x="1862327" y="1490472"/>
            <a:chExt cx="8775700" cy="44500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62327" y="1490472"/>
              <a:ext cx="4326636" cy="358749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8963" y="2618232"/>
              <a:ext cx="4448555" cy="332232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425"/>
              </a:lnSpc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047" y="59817"/>
            <a:ext cx="10908842" cy="759899"/>
          </a:xfrm>
          <a:prstGeom prst="rect">
            <a:avLst/>
          </a:prstGeom>
        </p:spPr>
        <p:txBody>
          <a:bodyPr vert="horz" wrap="square" lIns="0" tIns="26487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05"/>
              </a:spcBef>
            </a:pPr>
            <a:r>
              <a:rPr sz="3200" spc="-20" dirty="0">
                <a:solidFill>
                  <a:srgbClr val="004383"/>
                </a:solidFill>
              </a:rPr>
              <a:t>APPROVAL</a:t>
            </a:r>
            <a:r>
              <a:rPr sz="3200" spc="-95" dirty="0">
                <a:solidFill>
                  <a:srgbClr val="004383"/>
                </a:solidFill>
              </a:rPr>
              <a:t> </a:t>
            </a:r>
            <a:r>
              <a:rPr sz="3200" dirty="0">
                <a:solidFill>
                  <a:srgbClr val="004383"/>
                </a:solidFill>
              </a:rPr>
              <a:t>OF</a:t>
            </a:r>
            <a:r>
              <a:rPr sz="3200" spc="-50" dirty="0">
                <a:solidFill>
                  <a:srgbClr val="004383"/>
                </a:solidFill>
              </a:rPr>
              <a:t> </a:t>
            </a:r>
            <a:r>
              <a:rPr lang="en-US" sz="3200" spc="-50" dirty="0">
                <a:solidFill>
                  <a:srgbClr val="004383"/>
                </a:solidFill>
              </a:rPr>
              <a:t>30 January </a:t>
            </a:r>
            <a:r>
              <a:rPr lang="en-US" sz="3200" dirty="0">
                <a:solidFill>
                  <a:srgbClr val="004383"/>
                </a:solidFill>
              </a:rPr>
              <a:t>20</a:t>
            </a:r>
            <a:r>
              <a:rPr sz="3200" dirty="0">
                <a:solidFill>
                  <a:srgbClr val="004383"/>
                </a:solidFill>
              </a:rPr>
              <a:t>2</a:t>
            </a:r>
            <a:r>
              <a:rPr lang="en-US" sz="3200" dirty="0">
                <a:solidFill>
                  <a:srgbClr val="004383"/>
                </a:solidFill>
              </a:rPr>
              <a:t>5</a:t>
            </a:r>
            <a:r>
              <a:rPr sz="3200" spc="-50" dirty="0">
                <a:solidFill>
                  <a:srgbClr val="004383"/>
                </a:solidFill>
              </a:rPr>
              <a:t> </a:t>
            </a:r>
            <a:r>
              <a:rPr sz="3200" dirty="0">
                <a:solidFill>
                  <a:srgbClr val="004383"/>
                </a:solidFill>
              </a:rPr>
              <a:t>PGB</a:t>
            </a:r>
            <a:r>
              <a:rPr sz="3200" spc="-15" dirty="0">
                <a:solidFill>
                  <a:srgbClr val="004383"/>
                </a:solidFill>
              </a:rPr>
              <a:t> </a:t>
            </a:r>
            <a:r>
              <a:rPr sz="3200" spc="-10" dirty="0">
                <a:solidFill>
                  <a:srgbClr val="004383"/>
                </a:solidFill>
              </a:rPr>
              <a:t>MINUTES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845007" y="1228471"/>
            <a:ext cx="10508793" cy="21101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299085" algn="l"/>
              </a:tabLst>
            </a:pPr>
            <a:r>
              <a:rPr sz="1600" b="1" u="sng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Chair:</a:t>
            </a:r>
            <a:r>
              <a:rPr sz="1600" b="1" u="sng" spc="-15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</a:t>
            </a:r>
            <a:r>
              <a:rPr sz="1600" u="none" spc="-11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Draft</a:t>
            </a:r>
            <a:r>
              <a:rPr sz="1600" u="none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of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600" u="none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NIEMOpen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1E1C11"/>
                </a:solidFill>
                <a:latin typeface="Arial"/>
                <a:cs typeface="Arial"/>
              </a:rPr>
              <a:t>30 January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202</a:t>
            </a:r>
            <a:r>
              <a:rPr lang="en-US" sz="1600" u="none" dirty="0">
                <a:solidFill>
                  <a:srgbClr val="1E1C11"/>
                </a:solidFill>
                <a:latin typeface="Arial"/>
                <a:cs typeface="Arial"/>
              </a:rPr>
              <a:t>5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PGB</a:t>
            </a:r>
            <a:r>
              <a:rPr sz="1600" u="none" spc="40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meeting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minutes</a:t>
            </a:r>
            <a:r>
              <a:rPr lang="en-US" sz="1600" u="none" spc="-10" dirty="0">
                <a:solidFill>
                  <a:srgbClr val="1E1C11"/>
                </a:solidFill>
                <a:latin typeface="Arial"/>
                <a:cs typeface="Arial"/>
              </a:rPr>
              <a:t> ((FINAL) NIEMOpen PGB Meeting Minutes 30 JAN 2025 v3 5-8-2025.pdf)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was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provided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to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PGB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Voting</a:t>
            </a:r>
            <a:r>
              <a:rPr lang="en-US" sz="1600" u="none" spc="-10" dirty="0">
                <a:solidFill>
                  <a:srgbClr val="1E1C11"/>
                </a:solidFill>
                <a:latin typeface="Arial"/>
                <a:cs typeface="Arial"/>
              </a:rPr>
              <a:t>/Expert Voting </a:t>
            </a:r>
            <a:r>
              <a:rPr sz="1600" u="none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Members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as</a:t>
            </a:r>
            <a:r>
              <a:rPr sz="1600" u="none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</a:t>
            </a:r>
            <a:r>
              <a:rPr sz="1600" u="none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readahead:</a:t>
            </a:r>
            <a:r>
              <a:rPr sz="1600" u="none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Please</a:t>
            </a:r>
            <a:r>
              <a:rPr sz="1600" u="none" spc="-6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let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me</a:t>
            </a:r>
            <a:r>
              <a:rPr sz="1600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20" dirty="0">
                <a:solidFill>
                  <a:srgbClr val="1E1C11"/>
                </a:solidFill>
                <a:latin typeface="Arial"/>
                <a:cs typeface="Arial"/>
              </a:rPr>
              <a:t>know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now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if</a:t>
            </a:r>
            <a:r>
              <a:rPr sz="1600" u="none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you</a:t>
            </a:r>
            <a:r>
              <a:rPr sz="1600" u="none" spc="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found</a:t>
            </a:r>
            <a:r>
              <a:rPr sz="1600" u="none" spc="-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any</a:t>
            </a:r>
            <a:r>
              <a:rPr sz="1600" u="none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errors:</a:t>
            </a:r>
            <a:r>
              <a:rPr lang="en-US" sz="1600" u="none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600" u="none" dirty="0">
                <a:solidFill>
                  <a:srgbClr val="1E1C11"/>
                </a:solidFill>
                <a:latin typeface="Arial"/>
                <a:cs typeface="Arial"/>
                <a:hlinkClick r:id="rId2"/>
              </a:rPr>
              <a:t>https://github.com/niemopen/oasis-open-project/tree/main/pgb-meeting-minutes/2025/30-Jan-25</a:t>
            </a:r>
            <a:endParaRPr lang="en-US" sz="1600" u="none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299085" algn="l"/>
              </a:tabLst>
            </a:pPr>
            <a:endParaRPr sz="16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lr>
                <a:srgbClr val="1F487C"/>
              </a:buClr>
              <a:buFont typeface="Arial"/>
              <a:buChar char="•"/>
              <a:tabLst>
                <a:tab pos="299085" algn="l"/>
              </a:tabLst>
            </a:pPr>
            <a:r>
              <a:rPr sz="1600" b="1" u="sng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Chair:</a:t>
            </a:r>
            <a:r>
              <a:rPr sz="1600" b="1" u="none" spc="-9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Are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there</a:t>
            </a:r>
            <a:r>
              <a:rPr sz="1600" u="none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any</a:t>
            </a:r>
            <a:r>
              <a:rPr sz="1600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corrections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to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600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minutes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as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distributed?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50"/>
              </a:spcBef>
              <a:buClr>
                <a:srgbClr val="1F487C"/>
              </a:buClr>
              <a:buFont typeface="Arial"/>
              <a:buChar char="•"/>
            </a:pPr>
            <a:endParaRPr sz="1600" dirty="0">
              <a:latin typeface="Arial"/>
              <a:cs typeface="Arial"/>
            </a:endParaRPr>
          </a:p>
          <a:p>
            <a:pPr marL="299085" marR="426720" indent="-287020">
              <a:lnSpc>
                <a:spcPct val="100000"/>
              </a:lnSpc>
              <a:buClr>
                <a:srgbClr val="1F487C"/>
              </a:buClr>
              <a:buFont typeface="Arial"/>
              <a:buChar char="•"/>
              <a:tabLst>
                <a:tab pos="299085" algn="l"/>
              </a:tabLst>
            </a:pPr>
            <a:r>
              <a:rPr sz="1600" b="1" u="sng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Chair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:</a:t>
            </a:r>
            <a:r>
              <a:rPr sz="1600" u="none" spc="39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If</a:t>
            </a:r>
            <a:r>
              <a:rPr sz="1600" u="none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there</a:t>
            </a:r>
            <a:r>
              <a:rPr sz="1600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are</a:t>
            </a:r>
            <a:r>
              <a:rPr sz="1600" u="none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no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(further) corrections,</a:t>
            </a:r>
            <a:r>
              <a:rPr sz="1600" u="none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600" u="none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minutes</a:t>
            </a:r>
            <a:r>
              <a:rPr sz="1600" u="none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stand</a:t>
            </a:r>
            <a:r>
              <a:rPr sz="1600" u="none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approved</a:t>
            </a:r>
            <a:r>
              <a:rPr sz="1600" u="none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25" dirty="0">
                <a:solidFill>
                  <a:srgbClr val="1E1C11"/>
                </a:solidFill>
                <a:latin typeface="Arial"/>
                <a:cs typeface="Arial"/>
              </a:rPr>
              <a:t>as </a:t>
            </a:r>
            <a:r>
              <a:rPr sz="1600" u="none" dirty="0">
                <a:solidFill>
                  <a:srgbClr val="1E1C11"/>
                </a:solidFill>
                <a:latin typeface="Arial"/>
                <a:cs typeface="Arial"/>
              </a:rPr>
              <a:t>distributed</a:t>
            </a:r>
            <a:r>
              <a:rPr sz="1600" u="none" spc="-10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600" u="none" spc="-10" dirty="0">
                <a:solidFill>
                  <a:srgbClr val="1E1C11"/>
                </a:solidFill>
                <a:latin typeface="Arial"/>
                <a:cs typeface="Arial"/>
              </a:rPr>
              <a:t>(corrected).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0135" y="4735448"/>
            <a:ext cx="29914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AF50"/>
                </a:solidFill>
                <a:latin typeface="Arial"/>
                <a:cs typeface="Arial"/>
              </a:rPr>
              <a:t>Approve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Approve</a:t>
            </a:r>
            <a:r>
              <a:rPr sz="2400" spc="-4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sz="2400" spc="-5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FF0000"/>
                </a:solidFill>
                <a:latin typeface="Arial"/>
                <a:cs typeface="Arial"/>
              </a:rPr>
              <a:t>Corrected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77745" y="4834890"/>
            <a:ext cx="337185" cy="368935"/>
          </a:xfrm>
          <a:custGeom>
            <a:avLst/>
            <a:gdLst/>
            <a:ahLst/>
            <a:cxnLst/>
            <a:rect l="l" t="t" r="r" b="b"/>
            <a:pathLst>
              <a:path w="337185" h="368935">
                <a:moveTo>
                  <a:pt x="0" y="368807"/>
                </a:moveTo>
                <a:lnTo>
                  <a:pt x="336804" y="368807"/>
                </a:lnTo>
                <a:lnTo>
                  <a:pt x="336804" y="0"/>
                </a:lnTo>
                <a:lnTo>
                  <a:pt x="0" y="0"/>
                </a:lnTo>
                <a:lnTo>
                  <a:pt x="0" y="368807"/>
                </a:lnTo>
                <a:close/>
              </a:path>
            </a:pathLst>
          </a:custGeom>
          <a:ln w="28575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7745" y="5232653"/>
            <a:ext cx="337185" cy="288290"/>
          </a:xfrm>
          <a:custGeom>
            <a:avLst/>
            <a:gdLst/>
            <a:ahLst/>
            <a:cxnLst/>
            <a:rect l="l" t="t" r="r" b="b"/>
            <a:pathLst>
              <a:path w="337185" h="288289">
                <a:moveTo>
                  <a:pt x="0" y="288036"/>
                </a:moveTo>
                <a:lnTo>
                  <a:pt x="336804" y="288036"/>
                </a:lnTo>
                <a:lnTo>
                  <a:pt x="336804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340" y="4607128"/>
            <a:ext cx="4984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98450" algn="l"/>
              </a:tabLst>
            </a:pPr>
            <a:r>
              <a:rPr sz="2400" b="1" spc="-50" dirty="0">
                <a:solidFill>
                  <a:srgbClr val="454545"/>
                </a:solidFill>
                <a:latin typeface="Arial"/>
                <a:cs typeface="Arial"/>
              </a:rPr>
              <a:t>?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425"/>
              </a:lnSpc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9630" y="4731659"/>
            <a:ext cx="3354070" cy="7937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227965">
              <a:lnSpc>
                <a:spcPts val="1939"/>
              </a:lnSpc>
              <a:spcBef>
                <a:spcPts val="345"/>
              </a:spcBef>
              <a:buClr>
                <a:srgbClr val="454545"/>
              </a:buClr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18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Kelly</a:t>
            </a:r>
            <a:r>
              <a:rPr sz="1800" b="1" spc="459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Cullinane</a:t>
            </a:r>
            <a:r>
              <a:rPr sz="18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–</a:t>
            </a:r>
            <a:r>
              <a:rPr sz="18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54545"/>
                </a:solidFill>
                <a:latin typeface="Arial"/>
                <a:cs typeface="Arial"/>
              </a:rPr>
              <a:t>OASIS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Senior</a:t>
            </a:r>
            <a:r>
              <a:rPr sz="18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Director</a:t>
            </a:r>
            <a:r>
              <a:rPr sz="18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8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Standards Development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42696"/>
            <a:ext cx="2683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7375E"/>
                </a:solidFill>
              </a:rPr>
              <a:t>OASIS</a:t>
            </a:r>
            <a:r>
              <a:rPr sz="3200" spc="-15" dirty="0">
                <a:solidFill>
                  <a:srgbClr val="17375E"/>
                </a:solidFill>
              </a:rPr>
              <a:t> </a:t>
            </a:r>
            <a:r>
              <a:rPr sz="3200" spc="-40" dirty="0">
                <a:solidFill>
                  <a:srgbClr val="17375E"/>
                </a:solidFill>
              </a:rPr>
              <a:t>STAFF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840095" y="1253490"/>
            <a:ext cx="3592829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22796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18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Cathie</a:t>
            </a:r>
            <a:r>
              <a:rPr sz="18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Mayo</a:t>
            </a:r>
            <a:r>
              <a:rPr sz="1800" b="1" spc="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–</a:t>
            </a:r>
            <a:r>
              <a:rPr sz="18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sz="18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Chief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Financial</a:t>
            </a:r>
            <a:r>
              <a:rPr sz="18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Officer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6223" y="2964561"/>
            <a:ext cx="302323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22796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1800" b="1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Jane</a:t>
            </a:r>
            <a:r>
              <a:rPr sz="1800" b="1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Harnad</a:t>
            </a:r>
            <a:r>
              <a:rPr sz="1800" b="1" spc="-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–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 OASIS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Head</a:t>
            </a:r>
            <a:r>
              <a:rPr sz="18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 Events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34143" y="2200656"/>
            <a:ext cx="1623059" cy="17007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7380" y="416051"/>
            <a:ext cx="1639824" cy="17007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61013" y="4164351"/>
            <a:ext cx="1627632" cy="16276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16179" y="1314069"/>
            <a:ext cx="2640965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22796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  <a:tab pos="789305" algn="l"/>
                <a:tab pos="1400810" algn="l"/>
                <a:tab pos="2329180" algn="l"/>
              </a:tabLst>
            </a:pPr>
            <a:r>
              <a:rPr sz="1800" b="1" spc="-25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	</a:t>
            </a:r>
            <a:r>
              <a:rPr sz="1800" b="1" spc="-25" dirty="0">
                <a:solidFill>
                  <a:srgbClr val="454545"/>
                </a:solidFill>
                <a:latin typeface="Arial"/>
                <a:cs typeface="Arial"/>
              </a:rPr>
              <a:t>Jim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	</a:t>
            </a:r>
            <a:r>
              <a:rPr sz="1800" b="1" spc="-10" dirty="0">
                <a:solidFill>
                  <a:srgbClr val="454545"/>
                </a:solidFill>
                <a:latin typeface="Arial"/>
                <a:cs typeface="Arial"/>
              </a:rPr>
              <a:t>Cabral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	</a:t>
            </a:r>
            <a:r>
              <a:rPr sz="1800" spc="-50" dirty="0">
                <a:solidFill>
                  <a:srgbClr val="454545"/>
                </a:solidFill>
                <a:latin typeface="Arial"/>
                <a:cs typeface="Arial"/>
              </a:rPr>
              <a:t>–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Interim</a:t>
            </a:r>
            <a:r>
              <a:rPr sz="1800" spc="-4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Executive</a:t>
            </a:r>
            <a:r>
              <a:rPr sz="18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Director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77388" y="1314069"/>
            <a:ext cx="721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83735" y="448055"/>
            <a:ext cx="1623060" cy="163677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17093" y="2870657"/>
            <a:ext cx="2884805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05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1800" b="1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James</a:t>
            </a:r>
            <a:r>
              <a:rPr sz="1800" b="1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Bryce</a:t>
            </a:r>
            <a:r>
              <a:rPr sz="1800" b="1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Clark</a:t>
            </a:r>
            <a:r>
              <a:rPr sz="1800" b="1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454545"/>
                </a:solidFill>
                <a:latin typeface="Arial"/>
                <a:cs typeface="Arial"/>
              </a:rPr>
              <a:t>–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sz="18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General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 Counsel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18559" y="2602991"/>
            <a:ext cx="1815083" cy="1205483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425"/>
              </a:lnSpc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6D15C9-6230-8ACC-69B3-20AFF34DB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7380" y="4419600"/>
            <a:ext cx="1731045" cy="16904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1A24B3E-CEFD-DF82-5E9A-FCAAB207B592}"/>
              </a:ext>
            </a:extLst>
          </p:cNvPr>
          <p:cNvSpPr txBox="1"/>
          <p:nvPr/>
        </p:nvSpPr>
        <p:spPr>
          <a:xfrm>
            <a:off x="5617812" y="4692264"/>
            <a:ext cx="3899568" cy="901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 indent="22796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</a:tabLst>
            </a:pPr>
            <a:r>
              <a:rPr lang="en-US" sz="18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lang="en-US" b="1" spc="-10" dirty="0">
                <a:solidFill>
                  <a:srgbClr val="454545"/>
                </a:solidFill>
                <a:latin typeface="Arial"/>
                <a:cs typeface="Arial"/>
              </a:rPr>
              <a:t> Rita Petti</a:t>
            </a:r>
            <a:r>
              <a:rPr lang="en-US" sz="1800" b="1" spc="-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454545"/>
                </a:solidFill>
                <a:latin typeface="Arial"/>
                <a:cs typeface="Arial"/>
              </a:rPr>
              <a:t>–</a:t>
            </a:r>
            <a:r>
              <a:rPr lang="en-US" sz="1800" spc="-10" dirty="0">
                <a:solidFill>
                  <a:srgbClr val="454545"/>
                </a:solidFill>
                <a:latin typeface="Arial"/>
                <a:cs typeface="Arial"/>
              </a:rPr>
              <a:t> OASIS </a:t>
            </a:r>
            <a:r>
              <a:rPr lang="en-US" b="0" i="0" dirty="0">
                <a:solidFill>
                  <a:srgbClr val="0A2540"/>
                </a:solidFill>
                <a:effectLst/>
                <a:latin typeface="Poppins" panose="00000500000000000000" pitchFamily="2" charset="0"/>
              </a:rPr>
              <a:t>Director</a:t>
            </a:r>
          </a:p>
          <a:p>
            <a:pPr marL="12700" marR="5080">
              <a:lnSpc>
                <a:spcPts val="1939"/>
              </a:lnSpc>
              <a:spcBef>
                <a:spcPts val="345"/>
              </a:spcBef>
              <a:tabLst>
                <a:tab pos="240665" algn="l"/>
              </a:tabLst>
            </a:pPr>
            <a:r>
              <a:rPr lang="en-US" b="0" i="0" dirty="0">
                <a:solidFill>
                  <a:srgbClr val="0A2540"/>
                </a:solidFill>
                <a:effectLst/>
                <a:latin typeface="Poppins" panose="00000500000000000000" pitchFamily="2" charset="0"/>
              </a:rPr>
              <a:t>of Business Development and</a:t>
            </a:r>
          </a:p>
          <a:p>
            <a:pPr marL="12700" marR="5080">
              <a:lnSpc>
                <a:spcPts val="1939"/>
              </a:lnSpc>
              <a:spcBef>
                <a:spcPts val="345"/>
              </a:spcBef>
              <a:tabLst>
                <a:tab pos="240665" algn="l"/>
              </a:tabLst>
            </a:pPr>
            <a:r>
              <a:rPr lang="en-US" b="0" i="0" dirty="0">
                <a:solidFill>
                  <a:srgbClr val="0A2540"/>
                </a:solidFill>
                <a:effectLst/>
                <a:latin typeface="Poppins" panose="00000500000000000000" pitchFamily="2" charset="0"/>
              </a:rPr>
              <a:t>Partnerships.</a:t>
            </a:r>
            <a:endParaRPr lang="en-US"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242696"/>
            <a:ext cx="2683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7375E"/>
                </a:solidFill>
              </a:rPr>
              <a:t>OASIS</a:t>
            </a:r>
            <a:r>
              <a:rPr sz="3200" spc="-15" dirty="0">
                <a:solidFill>
                  <a:srgbClr val="17375E"/>
                </a:solidFill>
              </a:rPr>
              <a:t> </a:t>
            </a:r>
            <a:r>
              <a:rPr sz="3200" spc="-40" dirty="0">
                <a:solidFill>
                  <a:srgbClr val="17375E"/>
                </a:solidFill>
              </a:rPr>
              <a:t>STAFF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533400" y="990600"/>
            <a:ext cx="3324860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22796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1800" b="1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Holly</a:t>
            </a:r>
            <a:r>
              <a:rPr sz="1800" b="1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Peterson</a:t>
            </a:r>
            <a:r>
              <a:rPr sz="18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–</a:t>
            </a:r>
            <a:r>
              <a:rPr sz="18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54545"/>
                </a:solidFill>
                <a:latin typeface="Arial"/>
                <a:cs typeface="Arial"/>
              </a:rPr>
              <a:t>OASIS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Business</a:t>
            </a:r>
            <a:r>
              <a:rPr sz="18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Development</a:t>
            </a:r>
            <a:r>
              <a:rPr sz="18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Manager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5170" y="609600"/>
            <a:ext cx="1623059" cy="1623059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1425"/>
              </a:lnSpc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0809AF-CA60-DC28-FEBD-647CA35E0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294" y="2776538"/>
            <a:ext cx="1589935" cy="1623059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EE6C7BFF-CFD9-BD9C-9793-97BB37ABD292}"/>
              </a:ext>
            </a:extLst>
          </p:cNvPr>
          <p:cNvSpPr txBox="1"/>
          <p:nvPr/>
        </p:nvSpPr>
        <p:spPr>
          <a:xfrm>
            <a:off x="566451" y="3314699"/>
            <a:ext cx="3324860" cy="776238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 indent="227965">
              <a:lnSpc>
                <a:spcPts val="1939"/>
              </a:lnSpc>
              <a:spcBef>
                <a:spcPts val="345"/>
              </a:spcBef>
              <a:buFont typeface="Arial"/>
              <a:buChar char="•"/>
              <a:tabLst>
                <a:tab pos="240665" algn="l"/>
              </a:tabLst>
            </a:pP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1800" b="1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b="1" spc="-20" dirty="0">
                <a:solidFill>
                  <a:srgbClr val="454545"/>
                </a:solidFill>
                <a:latin typeface="Arial"/>
                <a:cs typeface="Arial"/>
              </a:rPr>
              <a:t>Irene Heller</a:t>
            </a:r>
            <a:r>
              <a:rPr sz="18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–</a:t>
            </a:r>
            <a:r>
              <a:rPr sz="18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lang="en-US" sz="18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b="0" i="0" dirty="0">
                <a:solidFill>
                  <a:srgbClr val="0A2540"/>
                </a:solidFill>
                <a:effectLst/>
                <a:latin typeface="Poppins" panose="00000500000000000000" pitchFamily="2" charset="0"/>
              </a:rPr>
              <a:t>Community and Member Engagement Coordinator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8403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CY</a:t>
            </a:r>
            <a:r>
              <a:rPr spc="-105" dirty="0"/>
              <a:t> </a:t>
            </a:r>
            <a:r>
              <a:rPr dirty="0"/>
              <a:t>202</a:t>
            </a:r>
            <a:r>
              <a:rPr lang="en-US" dirty="0"/>
              <a:t>5</a:t>
            </a:r>
            <a:r>
              <a:rPr spc="-30" dirty="0"/>
              <a:t> </a:t>
            </a:r>
            <a:r>
              <a:rPr dirty="0"/>
              <a:t>Q</a:t>
            </a:r>
            <a:r>
              <a:rPr lang="en-US" dirty="0"/>
              <a:t>1</a:t>
            </a:r>
            <a:r>
              <a:rPr spc="-45" dirty="0"/>
              <a:t> </a:t>
            </a:r>
            <a:r>
              <a:rPr spc="-10" dirty="0"/>
              <a:t>FINANCIALS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0758" y="1937765"/>
            <a:ext cx="3364229" cy="54673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18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Cathie</a:t>
            </a:r>
            <a:r>
              <a:rPr sz="18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Mayo</a:t>
            </a:r>
            <a:r>
              <a:rPr sz="1800" b="1" spc="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–</a:t>
            </a:r>
            <a:r>
              <a:rPr sz="18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sz="18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Chief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Financial</a:t>
            </a:r>
            <a:r>
              <a:rPr sz="18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Officer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61459" y="1711451"/>
            <a:ext cx="1668780" cy="17358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BDFE6F-D004-4660-A53A-FE27514DC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504417"/>
            <a:ext cx="10088383" cy="58491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6FE39-CFDF-CF73-1E60-79157335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609600"/>
            <a:ext cx="11717385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87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4383"/>
                </a:solidFill>
              </a:rPr>
              <a:t>CALL</a:t>
            </a:r>
            <a:r>
              <a:rPr sz="3200" spc="-114" dirty="0">
                <a:solidFill>
                  <a:srgbClr val="004383"/>
                </a:solidFill>
              </a:rPr>
              <a:t> </a:t>
            </a:r>
            <a:r>
              <a:rPr sz="3200" dirty="0">
                <a:solidFill>
                  <a:srgbClr val="004383"/>
                </a:solidFill>
              </a:rPr>
              <a:t>TO</a:t>
            </a:r>
            <a:r>
              <a:rPr sz="3200" spc="-55" dirty="0">
                <a:solidFill>
                  <a:srgbClr val="004383"/>
                </a:solidFill>
              </a:rPr>
              <a:t> </a:t>
            </a:r>
            <a:r>
              <a:rPr sz="3200" spc="-10" dirty="0">
                <a:solidFill>
                  <a:srgbClr val="004383"/>
                </a:solidFill>
              </a:rPr>
              <a:t>ORDER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096761" y="6401815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1F487C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007" y="1223898"/>
            <a:ext cx="97072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Char char="•"/>
              <a:tabLst>
                <a:tab pos="299085" algn="l"/>
              </a:tabLst>
            </a:pP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Called</a:t>
            </a:r>
            <a:r>
              <a:rPr sz="28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to</a:t>
            </a:r>
            <a:r>
              <a:rPr sz="2800" spc="-6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order</a:t>
            </a:r>
            <a:r>
              <a:rPr sz="28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28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regular</a:t>
            </a:r>
            <a:r>
              <a:rPr sz="2800" spc="-7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virtual</a:t>
            </a:r>
            <a:r>
              <a:rPr sz="2800" spc="-6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meeting</a:t>
            </a:r>
            <a:r>
              <a:rPr sz="28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of</a:t>
            </a:r>
            <a:r>
              <a:rPr sz="2800" spc="-7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2800" spc="-5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1E1C11"/>
                </a:solidFill>
                <a:latin typeface="Arial"/>
                <a:cs typeface="Arial"/>
              </a:rPr>
              <a:t>NIEMOpen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Project</a:t>
            </a:r>
            <a:r>
              <a:rPr sz="2800" spc="-5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Governing</a:t>
            </a:r>
            <a:r>
              <a:rPr sz="2800" spc="-6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Board</a:t>
            </a:r>
            <a:r>
              <a:rPr sz="28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at</a:t>
            </a:r>
            <a:r>
              <a:rPr sz="2800" spc="-5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2</a:t>
            </a:r>
            <a:r>
              <a:rPr sz="2800" spc="-6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1E1C11"/>
                </a:solidFill>
                <a:latin typeface="Arial"/>
                <a:cs typeface="Arial"/>
              </a:rPr>
              <a:t>PM,</a:t>
            </a:r>
            <a:r>
              <a:rPr sz="2800" spc="-5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2800" spc="-55" dirty="0">
                <a:solidFill>
                  <a:srgbClr val="1E1C11"/>
                </a:solidFill>
                <a:latin typeface="Arial"/>
                <a:cs typeface="Arial"/>
              </a:rPr>
              <a:t>29</a:t>
            </a:r>
            <a:r>
              <a:rPr sz="2800" spc="-5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2800" spc="-55" dirty="0">
                <a:solidFill>
                  <a:srgbClr val="1E1C11"/>
                </a:solidFill>
                <a:latin typeface="Arial"/>
                <a:cs typeface="Arial"/>
              </a:rPr>
              <a:t>May</a:t>
            </a:r>
            <a:r>
              <a:rPr sz="28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1E1C11"/>
                </a:solidFill>
                <a:latin typeface="Arial"/>
                <a:cs typeface="Arial"/>
              </a:rPr>
              <a:t>2025.</a:t>
            </a:r>
            <a:endParaRPr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86F70-24AB-EE26-0270-84B68AB4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0" y="609600"/>
            <a:ext cx="1038369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16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0330" y="2326696"/>
            <a:ext cx="990600" cy="7802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50258" y="5404615"/>
            <a:ext cx="1033800" cy="908619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29238" y="3189131"/>
            <a:ext cx="11582400" cy="104015"/>
          </a:xfrm>
          <a:custGeom>
            <a:avLst/>
            <a:gdLst/>
            <a:ahLst/>
            <a:cxnLst/>
            <a:rect l="l" t="t" r="r" b="b"/>
            <a:pathLst>
              <a:path w="11582400" h="104139">
                <a:moveTo>
                  <a:pt x="0" y="104012"/>
                </a:moveTo>
                <a:lnTo>
                  <a:pt x="11582400" y="0"/>
                </a:lnTo>
              </a:path>
            </a:pathLst>
          </a:custGeom>
          <a:ln w="38100">
            <a:solidFill>
              <a:srgbClr val="1E1C1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81942" y="4229407"/>
            <a:ext cx="1205484" cy="120404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17626" y="657605"/>
            <a:ext cx="1302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sz="1600" b="1" spc="-10" dirty="0">
                <a:solidFill>
                  <a:srgbClr val="1E1C11"/>
                </a:solidFill>
                <a:latin typeface="Arial"/>
                <a:cs typeface="Arial"/>
              </a:rPr>
              <a:t>Sponsors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1419" y="923600"/>
            <a:ext cx="1224280" cy="1992853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3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JS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J6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DHS</a:t>
            </a:r>
            <a:r>
              <a:rPr sz="10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S&amp;T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000" b="1" dirty="0">
                <a:solidFill>
                  <a:srgbClr val="FF0000"/>
                </a:solidFill>
                <a:latin typeface="Arial"/>
                <a:cs typeface="Arial"/>
              </a:rPr>
              <a:t>CJIS</a:t>
            </a:r>
            <a:r>
              <a:rPr sz="10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(FBI)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GTRI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10" dirty="0">
                <a:solidFill>
                  <a:srgbClr val="1E1C11"/>
                </a:solidFill>
                <a:latin typeface="Arial"/>
                <a:cs typeface="Arial"/>
              </a:rPr>
              <a:t>Equivant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NAJIS</a:t>
            </a:r>
            <a:endParaRPr lang="en-US" sz="1000" spc="-20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0" dirty="0">
                <a:solidFill>
                  <a:srgbClr val="1E1C11"/>
                </a:solidFill>
                <a:latin typeface="Arial"/>
                <a:cs typeface="Arial"/>
              </a:rPr>
              <a:t>BJS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0" dirty="0">
                <a:solidFill>
                  <a:srgbClr val="1E1C11"/>
                </a:solidFill>
                <a:latin typeface="Arial"/>
                <a:cs typeface="Arial"/>
              </a:rPr>
              <a:t>IJIS</a:t>
            </a:r>
            <a:endParaRPr sz="100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sz="1000" spc="-25" dirty="0">
                <a:solidFill>
                  <a:srgbClr val="1E1C11"/>
                </a:solidFill>
                <a:latin typeface="Arial"/>
                <a:cs typeface="Arial"/>
              </a:rPr>
              <a:t>NIJ</a:t>
            </a:r>
            <a:endParaRPr lang="en-US" sz="1000" spc="-25" dirty="0">
              <a:solidFill>
                <a:srgbClr val="1E1C11"/>
              </a:solidFill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APN</a:t>
            </a:r>
          </a:p>
          <a:p>
            <a:pPr marL="299085" indent="-286385">
              <a:lnSpc>
                <a:spcPct val="100000"/>
              </a:lnSpc>
              <a:spcBef>
                <a:spcPts val="244"/>
              </a:spcBef>
              <a:buClr>
                <a:srgbClr val="1F487C"/>
              </a:buClr>
              <a:buChar char="–"/>
              <a:tabLst>
                <a:tab pos="299085" algn="l"/>
              </a:tabLst>
            </a:pPr>
            <a:r>
              <a:rPr lang="en-US" sz="1000" dirty="0">
                <a:solidFill>
                  <a:srgbClr val="1E1C11"/>
                </a:solidFill>
                <a:latin typeface="Arial"/>
                <a:cs typeface="Arial"/>
              </a:rPr>
              <a:t>ODGA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1000" spc="-10" dirty="0">
                <a:solidFill>
                  <a:srgbClr val="1E1C11"/>
                </a:solidFill>
                <a:latin typeface="Arial"/>
                <a:cs typeface="Arial"/>
              </a:rPr>
              <a:t>(Virginia</a:t>
            </a:r>
            <a:r>
              <a:rPr lang="en-US" sz="1000" spc="-25" dirty="0">
                <a:solidFill>
                  <a:srgbClr val="1E1C11"/>
                </a:solidFill>
                <a:latin typeface="Arial"/>
                <a:cs typeface="Arial"/>
              </a:rPr>
              <a:t>)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2678" y="80263"/>
            <a:ext cx="67094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17375E"/>
                </a:solidFill>
              </a:rPr>
              <a:t>NIEMOpen</a:t>
            </a:r>
            <a:r>
              <a:rPr sz="3200" spc="-55" dirty="0">
                <a:solidFill>
                  <a:srgbClr val="17375E"/>
                </a:solidFill>
              </a:rPr>
              <a:t> </a:t>
            </a:r>
            <a:r>
              <a:rPr sz="3200" dirty="0">
                <a:solidFill>
                  <a:srgbClr val="17375E"/>
                </a:solidFill>
              </a:rPr>
              <a:t>Current</a:t>
            </a:r>
            <a:r>
              <a:rPr sz="3200" spc="-50" dirty="0">
                <a:solidFill>
                  <a:srgbClr val="17375E"/>
                </a:solidFill>
              </a:rPr>
              <a:t> </a:t>
            </a:r>
            <a:r>
              <a:rPr sz="3200" spc="-10" dirty="0">
                <a:solidFill>
                  <a:srgbClr val="17375E"/>
                </a:solidFill>
              </a:rPr>
              <a:t>S</a:t>
            </a:r>
            <a:r>
              <a:rPr lang="en-US" sz="3200" spc="-10" dirty="0">
                <a:solidFill>
                  <a:srgbClr val="17375E"/>
                </a:solidFill>
              </a:rPr>
              <a:t>ponsors</a:t>
            </a:r>
            <a:endParaRPr sz="3200" dirty="0"/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2288" y="3892541"/>
            <a:ext cx="1479421" cy="40294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387332" y="4730386"/>
            <a:ext cx="6108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Arial"/>
                <a:cs typeface="Arial"/>
              </a:rPr>
              <a:t>DHS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20" dirty="0">
                <a:solidFill>
                  <a:srgbClr val="FFFFFF"/>
                </a:solidFill>
                <a:latin typeface="Arial"/>
                <a:cs typeface="Arial"/>
              </a:rPr>
              <a:t>OBIM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46187" y="3892766"/>
            <a:ext cx="2263140" cy="524256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643086" y="141608"/>
            <a:ext cx="3670300" cy="407163"/>
          </a:xfrm>
          <a:prstGeom prst="rect">
            <a:avLst/>
          </a:prstGeom>
          <a:ln w="38100">
            <a:solidFill>
              <a:srgbClr val="548ED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lang="en-US" sz="2400" b="1" dirty="0">
                <a:solidFill>
                  <a:srgbClr val="548ED4"/>
                </a:solidFill>
                <a:latin typeface="Arial"/>
                <a:cs typeface="Arial"/>
              </a:rPr>
              <a:t>1</a:t>
            </a:r>
            <a:r>
              <a:rPr sz="2400" b="1" spc="-7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Sponsors,</a:t>
            </a:r>
            <a:r>
              <a:rPr sz="2400" b="1" spc="-8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r>
              <a:rPr sz="2400" b="1" spc="-7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78236" y="1117933"/>
            <a:ext cx="1637639" cy="5608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66184" y="1018874"/>
            <a:ext cx="896111" cy="839724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74332" y="735460"/>
            <a:ext cx="1028600" cy="1081964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16448" y="2090245"/>
            <a:ext cx="2173641" cy="6507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87677" y="928958"/>
            <a:ext cx="950975" cy="8763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742293" y="1847675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04723" y="1824511"/>
            <a:ext cx="8242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25853" y="1811481"/>
            <a:ext cx="824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Premier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87618" y="4439040"/>
            <a:ext cx="1068328" cy="931163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2617862" y="5283368"/>
            <a:ext cx="1938020" cy="187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Department</a:t>
            </a:r>
            <a:r>
              <a:rPr sz="105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05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454545"/>
                </a:solidFill>
                <a:latin typeface="Arial"/>
                <a:cs typeface="Arial"/>
              </a:rPr>
              <a:t>National</a:t>
            </a:r>
            <a:r>
              <a:rPr sz="105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50" spc="-10" dirty="0">
                <a:solidFill>
                  <a:srgbClr val="454545"/>
                </a:solidFill>
                <a:latin typeface="Arial"/>
                <a:cs typeface="Arial"/>
              </a:rPr>
              <a:t>Defense</a:t>
            </a:r>
            <a:endParaRPr sz="1050" dirty="0">
              <a:latin typeface="Arial"/>
              <a:cs typeface="Aria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06577" y="2216737"/>
            <a:ext cx="1391412" cy="7802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63164" y="2219304"/>
            <a:ext cx="880162" cy="78028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594084" y="2195401"/>
            <a:ext cx="990600" cy="9906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75185" y="807038"/>
            <a:ext cx="2188464" cy="926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0E0549-0E54-97F7-AD1C-49EF6BA871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3273" y="4453887"/>
            <a:ext cx="1034417" cy="1034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4E0A2-7B78-2BFF-54BD-86E258E251E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6965" y="5602907"/>
            <a:ext cx="1519254" cy="484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AFBC72-AF71-770F-36A8-0AA8A3CDFE1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5511" y="3625492"/>
            <a:ext cx="1250522" cy="735601"/>
          </a:xfrm>
          <a:prstGeom prst="rect">
            <a:avLst/>
          </a:prstGeom>
        </p:spPr>
      </p:pic>
      <p:sp>
        <p:nvSpPr>
          <p:cNvPr id="15" name="object 11">
            <a:extLst>
              <a:ext uri="{FF2B5EF4-FFF2-40B4-BE49-F238E27FC236}">
                <a16:creationId xmlns:a16="http://schemas.microsoft.com/office/drawing/2014/main" id="{062DE021-19AA-A199-BBFA-85A50614C5D8}"/>
              </a:ext>
            </a:extLst>
          </p:cNvPr>
          <p:cNvSpPr txBox="1">
            <a:spLocks/>
          </p:cNvSpPr>
          <p:nvPr/>
        </p:nvSpPr>
        <p:spPr>
          <a:xfrm>
            <a:off x="565583" y="3244602"/>
            <a:ext cx="588466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rgbClr val="004283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spc="-10" dirty="0">
                <a:solidFill>
                  <a:srgbClr val="0070C0"/>
                </a:solidFill>
              </a:rPr>
              <a:t>Sponsors in the Offing</a:t>
            </a:r>
            <a:endParaRPr lang="en-US" sz="3200" dirty="0">
              <a:solidFill>
                <a:srgbClr val="0070C0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DEF51C2-0DCF-2FF2-82F2-17A58FCE5E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02662" y="5540296"/>
            <a:ext cx="1370356" cy="553624"/>
          </a:xfrm>
          <a:prstGeom prst="rect">
            <a:avLst/>
          </a:prstGeom>
        </p:spPr>
      </p:pic>
      <p:pic>
        <p:nvPicPr>
          <p:cNvPr id="1026" name="Picture 2" descr="Smarter Entity Resolution">
            <a:extLst>
              <a:ext uri="{FF2B5EF4-FFF2-40B4-BE49-F238E27FC236}">
                <a16:creationId xmlns:a16="http://schemas.microsoft.com/office/drawing/2014/main" id="{BED9D55B-6BCC-4B9F-F1C9-AEF9DF470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35" y="3730308"/>
            <a:ext cx="1415285" cy="8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2C35A4-C5C9-7A7C-843D-18752B1E368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43535" y="4622657"/>
            <a:ext cx="1295818" cy="446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FE3C5AB-F113-CBBE-735C-D7802EE2D68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62108" y="5464334"/>
            <a:ext cx="1456437" cy="64203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1A315E-0470-5954-BDCD-31F77F34F2A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04223" y="3637583"/>
            <a:ext cx="1315643" cy="9728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5B9FD6F-1262-9646-A771-7E9E1946AF0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31733" y="4773440"/>
            <a:ext cx="884809" cy="111485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3C63FE6-EDB7-40F2-6133-07342576D07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016542" y="3538091"/>
            <a:ext cx="1859621" cy="1041388"/>
          </a:xfrm>
          <a:prstGeom prst="rect">
            <a:avLst/>
          </a:prstGeom>
        </p:spPr>
      </p:pic>
      <p:sp>
        <p:nvSpPr>
          <p:cNvPr id="48" name="object 32">
            <a:extLst>
              <a:ext uri="{FF2B5EF4-FFF2-40B4-BE49-F238E27FC236}">
                <a16:creationId xmlns:a16="http://schemas.microsoft.com/office/drawing/2014/main" id="{FFC42417-1CBE-7F0F-2070-65650F6C0BF7}"/>
              </a:ext>
            </a:extLst>
          </p:cNvPr>
          <p:cNvSpPr txBox="1"/>
          <p:nvPr/>
        </p:nvSpPr>
        <p:spPr>
          <a:xfrm>
            <a:off x="10199106" y="4594766"/>
            <a:ext cx="1712532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400" b="1" dirty="0">
                <a:solidFill>
                  <a:srgbClr val="454545"/>
                </a:solidFill>
                <a:latin typeface="Arial"/>
                <a:cs typeface="Arial"/>
              </a:rPr>
              <a:t>Office of Standards</a:t>
            </a:r>
            <a:endParaRPr sz="1400" b="1" dirty="0">
              <a:latin typeface="Arial"/>
              <a:cs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80ACDAC-5C03-CC87-957E-03AA0919045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128215" y="4942202"/>
            <a:ext cx="1607163" cy="76414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6C56AF24-92B0-076E-6E72-6E904855FEE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483047" y="5359079"/>
            <a:ext cx="1144650" cy="11446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472FD6-A5AD-6DC6-1CC0-46B7014A394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148326" y="2151981"/>
            <a:ext cx="830786" cy="795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09D93-838E-A4DD-F9A9-C1C1207B10A3}"/>
              </a:ext>
            </a:extLst>
          </p:cNvPr>
          <p:cNvSpPr txBox="1"/>
          <p:nvPr/>
        </p:nvSpPr>
        <p:spPr>
          <a:xfrm>
            <a:off x="7808501" y="2961997"/>
            <a:ext cx="16818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All Purpose Networks, Inc.</a:t>
            </a:r>
          </a:p>
        </p:txBody>
      </p:sp>
    </p:spTree>
    <p:extLst>
      <p:ext uri="{BB962C8B-B14F-4D97-AF65-F5344CB8AC3E}">
        <p14:creationId xmlns:p14="http://schemas.microsoft.com/office/powerpoint/2010/main" val="4283576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4558" y="881633"/>
            <a:ext cx="3013075" cy="3836307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315"/>
              </a:spcBef>
            </a:pPr>
            <a:r>
              <a:rPr sz="1200" b="1" u="sng" spc="-10" dirty="0">
                <a:solidFill>
                  <a:srgbClr val="00AF50"/>
                </a:solidFill>
                <a:uFill>
                  <a:solidFill>
                    <a:srgbClr val="00AF50"/>
                  </a:solidFill>
                </a:uFill>
                <a:latin typeface="Arial"/>
                <a:cs typeface="Arial"/>
              </a:rPr>
              <a:t>Complete</a:t>
            </a:r>
            <a:endParaRPr sz="1200" dirty="0">
              <a:latin typeface="Arial"/>
              <a:cs typeface="Arial"/>
            </a:endParaRPr>
          </a:p>
          <a:p>
            <a:pPr marL="292100" indent="-224154">
              <a:lnSpc>
                <a:spcPct val="100000"/>
              </a:lnSpc>
              <a:spcBef>
                <a:spcPts val="1015"/>
              </a:spcBef>
              <a:buSzPct val="87500"/>
              <a:buFont typeface="Wingdings" panose="05000000000000000000" pitchFamily="2" charset="2"/>
              <a:buChar char="ü"/>
              <a:tabLst>
                <a:tab pos="292100" algn="l"/>
              </a:tabLst>
            </a:pPr>
            <a:r>
              <a:rPr sz="1200" b="1" dirty="0">
                <a:solidFill>
                  <a:srgbClr val="00AF50"/>
                </a:solidFill>
                <a:latin typeface="Arial"/>
                <a:cs typeface="Arial"/>
              </a:rPr>
              <a:t>NIEMOpen</a:t>
            </a:r>
            <a:r>
              <a:rPr sz="1200" b="1" spc="-4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AF50"/>
                </a:solidFill>
                <a:latin typeface="Arial"/>
                <a:cs typeface="Arial"/>
              </a:rPr>
              <a:t>NDR</a:t>
            </a:r>
            <a:r>
              <a:rPr sz="1200" b="1" spc="-7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00AF50"/>
                </a:solidFill>
                <a:latin typeface="Arial"/>
                <a:cs typeface="Arial"/>
              </a:rPr>
              <a:t>v6.0 </a:t>
            </a:r>
            <a:r>
              <a:rPr sz="1200" b="1" dirty="0">
                <a:solidFill>
                  <a:srgbClr val="00AF50"/>
                </a:solidFill>
                <a:latin typeface="Arial"/>
                <a:cs typeface="Arial"/>
              </a:rPr>
              <a:t>Project</a:t>
            </a:r>
            <a:r>
              <a:rPr sz="1200" b="1" spc="-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AF50"/>
                </a:solidFill>
                <a:latin typeface="Arial"/>
                <a:cs typeface="Arial"/>
              </a:rPr>
              <a:t>Specification</a:t>
            </a:r>
            <a:r>
              <a:rPr sz="1200" b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00AF50"/>
                </a:solidFill>
                <a:latin typeface="Arial"/>
                <a:cs typeface="Arial"/>
              </a:rPr>
              <a:t>Draft (PSD01)</a:t>
            </a:r>
            <a:r>
              <a:rPr lang="en-US" sz="1200" b="1" spc="-1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lang="en-US" sz="1200" b="1" dirty="0">
                <a:solidFill>
                  <a:srgbClr val="00AF50"/>
                </a:solidFill>
                <a:latin typeface="Arial"/>
                <a:cs typeface="Arial"/>
              </a:rPr>
              <a:t>Approved </a:t>
            </a:r>
          </a:p>
          <a:p>
            <a:pPr marL="292100" indent="-224154">
              <a:lnSpc>
                <a:spcPct val="100000"/>
              </a:lnSpc>
              <a:spcBef>
                <a:spcPts val="1015"/>
              </a:spcBef>
              <a:buSzPct val="87500"/>
              <a:buFont typeface="Wingdings" panose="05000000000000000000" pitchFamily="2" charset="2"/>
              <a:buChar char="ü"/>
              <a:tabLst>
                <a:tab pos="292100" algn="l"/>
              </a:tabLst>
            </a:pPr>
            <a:r>
              <a:rPr lang="en-US" sz="1200" b="1" dirty="0">
                <a:solidFill>
                  <a:srgbClr val="00AF50"/>
                </a:solidFill>
                <a:latin typeface="Arial"/>
                <a:cs typeface="Arial"/>
              </a:rPr>
              <a:t>NIEMOpen NDR v6.0 PSD01 Approved</a:t>
            </a:r>
          </a:p>
          <a:p>
            <a:pPr marL="292100" indent="-224154">
              <a:lnSpc>
                <a:spcPct val="100000"/>
              </a:lnSpc>
              <a:spcBef>
                <a:spcPts val="1015"/>
              </a:spcBef>
              <a:buSzPct val="87500"/>
              <a:buFont typeface="Wingdings" panose="05000000000000000000" pitchFamily="2" charset="2"/>
              <a:buChar char="ü"/>
              <a:tabLst>
                <a:tab pos="292100" algn="l"/>
              </a:tabLst>
            </a:pPr>
            <a:r>
              <a:rPr lang="en-US" sz="1200" b="1" dirty="0">
                <a:solidFill>
                  <a:srgbClr val="00AF50"/>
                </a:solidFill>
                <a:latin typeface="Arial"/>
                <a:cs typeface="Arial"/>
              </a:rPr>
              <a:t>Update Training Materials reflecting Model v6.0 PS and NDR v6.0 PSD01</a:t>
            </a:r>
          </a:p>
          <a:p>
            <a:pPr marL="292100" indent="-224154">
              <a:lnSpc>
                <a:spcPct val="100000"/>
              </a:lnSpc>
              <a:spcBef>
                <a:spcPts val="1015"/>
              </a:spcBef>
              <a:buSzPct val="87500"/>
              <a:buFont typeface="Wingdings" panose="05000000000000000000" pitchFamily="2" charset="2"/>
              <a:buChar char="ü"/>
              <a:tabLst>
                <a:tab pos="292100" algn="l"/>
              </a:tabLst>
            </a:pPr>
            <a:r>
              <a:rPr lang="en-US" sz="1200" b="1" dirty="0">
                <a:solidFill>
                  <a:srgbClr val="00AF50"/>
                </a:solidFill>
                <a:latin typeface="Arial"/>
                <a:cs typeface="Arial"/>
              </a:rPr>
              <a:t>Incorporate training updates into LearnPress LMS &amp; test</a:t>
            </a:r>
          </a:p>
          <a:p>
            <a:pPr marL="292100" indent="-224154">
              <a:lnSpc>
                <a:spcPct val="100000"/>
              </a:lnSpc>
              <a:spcBef>
                <a:spcPts val="1015"/>
              </a:spcBef>
              <a:buSzPct val="87500"/>
              <a:buFont typeface="Wingdings" panose="05000000000000000000" pitchFamily="2" charset="2"/>
              <a:buChar char="ü"/>
              <a:tabLst>
                <a:tab pos="292100" algn="l"/>
              </a:tabLst>
            </a:pPr>
            <a:r>
              <a:rPr lang="en-US" sz="1200" b="1" dirty="0">
                <a:solidFill>
                  <a:srgbClr val="00AF50"/>
                </a:solidFill>
                <a:latin typeface="Arial"/>
                <a:cs typeface="Arial"/>
              </a:rPr>
              <a:t>IOC API 2.0 User tools</a:t>
            </a:r>
          </a:p>
          <a:p>
            <a:pPr marL="292100" indent="-224154">
              <a:lnSpc>
                <a:spcPct val="100000"/>
              </a:lnSpc>
              <a:spcBef>
                <a:spcPts val="1015"/>
              </a:spcBef>
              <a:buSzPct val="87500"/>
              <a:buFont typeface="Wingdings" panose="05000000000000000000" pitchFamily="2" charset="2"/>
              <a:buChar char="ü"/>
              <a:tabLst>
                <a:tab pos="292100" algn="l"/>
              </a:tabLst>
            </a:pPr>
            <a:r>
              <a:rPr lang="en-US" sz="1200" b="1" dirty="0">
                <a:solidFill>
                  <a:srgbClr val="00AF50"/>
                </a:solidFill>
                <a:latin typeface="Arial"/>
                <a:cs typeface="Arial"/>
              </a:rPr>
              <a:t>Conduct 22 May Webinar</a:t>
            </a:r>
          </a:p>
          <a:p>
            <a:pPr marL="292100" indent="-224154">
              <a:lnSpc>
                <a:spcPct val="100000"/>
              </a:lnSpc>
              <a:spcBef>
                <a:spcPts val="1015"/>
              </a:spcBef>
              <a:buSzPct val="87500"/>
              <a:buFont typeface="Wingdings" panose="05000000000000000000" pitchFamily="2" charset="2"/>
              <a:buChar char="ü"/>
              <a:tabLst>
                <a:tab pos="292100" algn="l"/>
              </a:tabLst>
            </a:pPr>
            <a:r>
              <a:rPr lang="en-US" sz="1200" b="1" dirty="0">
                <a:solidFill>
                  <a:srgbClr val="00AF50"/>
                </a:solidFill>
                <a:latin typeface="Arial"/>
                <a:cs typeface="Arial"/>
              </a:rPr>
              <a:t>Onboard Forensics Domain/ Sub-Committee</a:t>
            </a:r>
          </a:p>
          <a:p>
            <a:pPr marL="292100" indent="-224154">
              <a:lnSpc>
                <a:spcPct val="100000"/>
              </a:lnSpc>
              <a:spcBef>
                <a:spcPts val="1015"/>
              </a:spcBef>
              <a:buSzPct val="87500"/>
              <a:buFont typeface="Wingdings" panose="05000000000000000000" pitchFamily="2" charset="2"/>
              <a:buChar char="ü"/>
              <a:tabLst>
                <a:tab pos="292100" algn="l"/>
              </a:tabLst>
            </a:pPr>
            <a:r>
              <a:rPr lang="en-US" sz="1200" b="1" dirty="0">
                <a:solidFill>
                  <a:srgbClr val="00AF50"/>
                </a:solidFill>
                <a:latin typeface="Arial"/>
                <a:cs typeface="Arial"/>
              </a:rPr>
              <a:t>Conduct NBAC, NTAC &amp; NMO Workgroup offsite (16-17 April 2025)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61804" y="144779"/>
            <a:ext cx="1895855" cy="5654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06069" y="241757"/>
            <a:ext cx="61214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04383"/>
                </a:solidFill>
              </a:rPr>
              <a:t>CY</a:t>
            </a:r>
            <a:r>
              <a:rPr sz="3200" spc="-65" dirty="0">
                <a:solidFill>
                  <a:srgbClr val="004383"/>
                </a:solidFill>
              </a:rPr>
              <a:t> </a:t>
            </a:r>
            <a:r>
              <a:rPr sz="3200" dirty="0">
                <a:solidFill>
                  <a:srgbClr val="004383"/>
                </a:solidFill>
              </a:rPr>
              <a:t>2025</a:t>
            </a:r>
            <a:r>
              <a:rPr sz="3200" spc="-20" dirty="0">
                <a:solidFill>
                  <a:srgbClr val="004383"/>
                </a:solidFill>
              </a:rPr>
              <a:t> </a:t>
            </a:r>
            <a:r>
              <a:rPr sz="3200" dirty="0">
                <a:solidFill>
                  <a:srgbClr val="004383"/>
                </a:solidFill>
              </a:rPr>
              <a:t>NIEMOPEN</a:t>
            </a:r>
            <a:r>
              <a:rPr sz="3200" spc="-30" dirty="0">
                <a:solidFill>
                  <a:srgbClr val="004383"/>
                </a:solidFill>
              </a:rPr>
              <a:t> </a:t>
            </a:r>
            <a:r>
              <a:rPr sz="3200" spc="-10" dirty="0">
                <a:solidFill>
                  <a:srgbClr val="004383"/>
                </a:solidFill>
              </a:rPr>
              <a:t>PLANNING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4392142" y="881633"/>
            <a:ext cx="3304058" cy="5445722"/>
          </a:xfrm>
          <a:prstGeom prst="rect">
            <a:avLst/>
          </a:prstGeom>
          <a:ln w="28575">
            <a:solidFill>
              <a:srgbClr val="E36C09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R="1164590" algn="ctr">
              <a:lnSpc>
                <a:spcPct val="100000"/>
              </a:lnSpc>
              <a:spcBef>
                <a:spcPts val="225"/>
              </a:spcBef>
            </a:pPr>
            <a:r>
              <a:rPr sz="1200" b="1" u="sng" dirty="0">
                <a:solidFill>
                  <a:srgbClr val="2BA3DE"/>
                </a:solidFill>
                <a:uFill>
                  <a:solidFill>
                    <a:srgbClr val="2BA3DE"/>
                  </a:solidFill>
                </a:uFill>
                <a:latin typeface="Arial"/>
                <a:cs typeface="Arial"/>
              </a:rPr>
              <a:t>Planned/</a:t>
            </a:r>
            <a:r>
              <a:rPr sz="1200" b="1" u="sng" spc="-20" dirty="0">
                <a:solidFill>
                  <a:srgbClr val="2BA3DE"/>
                </a:solidFill>
                <a:uFill>
                  <a:solidFill>
                    <a:srgbClr val="2BA3DE"/>
                  </a:solidFill>
                </a:uFill>
                <a:latin typeface="Arial"/>
                <a:cs typeface="Arial"/>
              </a:rPr>
              <a:t> </a:t>
            </a:r>
            <a:r>
              <a:rPr sz="1200" b="1" u="sng" dirty="0">
                <a:solidFill>
                  <a:srgbClr val="2BA3DE"/>
                </a:solidFill>
                <a:uFill>
                  <a:solidFill>
                    <a:srgbClr val="2BA3DE"/>
                  </a:solidFill>
                </a:uFill>
                <a:latin typeface="Arial"/>
                <a:cs typeface="Arial"/>
              </a:rPr>
              <a:t>In</a:t>
            </a:r>
            <a:r>
              <a:rPr sz="1200" b="1" u="sng" spc="-10" dirty="0">
                <a:solidFill>
                  <a:srgbClr val="2BA3DE"/>
                </a:solidFill>
                <a:uFill>
                  <a:solidFill>
                    <a:srgbClr val="2BA3DE"/>
                  </a:solidFill>
                </a:uFill>
                <a:latin typeface="Arial"/>
                <a:cs typeface="Arial"/>
              </a:rPr>
              <a:t> </a:t>
            </a:r>
            <a:r>
              <a:rPr sz="1200" b="1" u="sng" dirty="0">
                <a:solidFill>
                  <a:srgbClr val="2BA3DE"/>
                </a:solidFill>
                <a:uFill>
                  <a:solidFill>
                    <a:srgbClr val="2BA3DE"/>
                  </a:solidFill>
                </a:uFill>
                <a:latin typeface="Arial"/>
                <a:cs typeface="Arial"/>
              </a:rPr>
              <a:t>Progress</a:t>
            </a:r>
            <a:r>
              <a:rPr sz="1200" b="1" u="sng" spc="-55" dirty="0">
                <a:solidFill>
                  <a:srgbClr val="2BA3DE"/>
                </a:solidFill>
                <a:uFill>
                  <a:solidFill>
                    <a:srgbClr val="2BA3DE"/>
                  </a:solidFill>
                </a:uFill>
                <a:latin typeface="Arial"/>
                <a:cs typeface="Arial"/>
              </a:rPr>
              <a:t> </a:t>
            </a:r>
            <a:r>
              <a:rPr sz="1200" b="1" u="sng" spc="-20" dirty="0">
                <a:solidFill>
                  <a:srgbClr val="2BA3DE"/>
                </a:solidFill>
                <a:uFill>
                  <a:solidFill>
                    <a:srgbClr val="2BA3DE"/>
                  </a:solidFill>
                </a:uFill>
                <a:latin typeface="Arial"/>
                <a:cs typeface="Arial"/>
              </a:rPr>
              <a:t>2025</a:t>
            </a:r>
            <a:endParaRPr sz="1200" dirty="0">
              <a:latin typeface="Arial"/>
              <a:cs typeface="Arial"/>
            </a:endParaRPr>
          </a:p>
          <a:p>
            <a:pPr marL="292100" marR="300355" indent="-224154">
              <a:lnSpc>
                <a:spcPct val="100000"/>
              </a:lnSpc>
              <a:spcBef>
                <a:spcPts val="994"/>
              </a:spcBef>
              <a:buSzPct val="87500"/>
              <a:buFont typeface="Arial"/>
              <a:buChar char="•"/>
              <a:tabLst>
                <a:tab pos="292100" algn="l"/>
              </a:tabLst>
            </a:pPr>
            <a:r>
              <a:rPr lang="en-US" sz="1200" b="1" dirty="0">
                <a:solidFill>
                  <a:srgbClr val="2BA3DE"/>
                </a:solidFill>
                <a:latin typeface="Arial"/>
                <a:cs typeface="Arial"/>
              </a:rPr>
              <a:t>Identify &amp; approve 3 Statements of Use for Model Version 6.0 PS</a:t>
            </a:r>
          </a:p>
          <a:p>
            <a:pPr marL="292100" marR="300355" indent="-224154">
              <a:lnSpc>
                <a:spcPct val="100000"/>
              </a:lnSpc>
              <a:spcBef>
                <a:spcPts val="994"/>
              </a:spcBef>
              <a:buSzPct val="87500"/>
              <a:buFont typeface="Arial"/>
              <a:buChar char="•"/>
              <a:tabLst>
                <a:tab pos="292100" algn="l"/>
              </a:tabLst>
            </a:pP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Submit</a:t>
            </a:r>
            <a:r>
              <a:rPr sz="1200" b="1" spc="-10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NIEM</a:t>
            </a:r>
            <a:r>
              <a:rPr sz="1200" b="1" spc="-20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Model</a:t>
            </a:r>
            <a:r>
              <a:rPr sz="1200" b="1" spc="-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v6.0</a:t>
            </a:r>
            <a:r>
              <a:rPr sz="1200" b="1" spc="-20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PS02</a:t>
            </a:r>
            <a:r>
              <a:rPr sz="1200" b="1" spc="-3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as</a:t>
            </a:r>
            <a:r>
              <a:rPr sz="1200" b="1" spc="-25" dirty="0">
                <a:solidFill>
                  <a:srgbClr val="2BA3DE"/>
                </a:solidFill>
                <a:latin typeface="Arial"/>
                <a:cs typeface="Arial"/>
              </a:rPr>
              <a:t> a </a:t>
            </a:r>
            <a:r>
              <a:rPr lang="en-US" sz="1200" b="1" spc="-25" dirty="0">
                <a:solidFill>
                  <a:srgbClr val="2BA3DE"/>
                </a:solidFill>
                <a:latin typeface="Arial"/>
                <a:cs typeface="Arial"/>
              </a:rPr>
              <a:t>Candidate </a:t>
            </a:r>
            <a:r>
              <a:rPr sz="1200" b="1" spc="-25" dirty="0">
                <a:solidFill>
                  <a:srgbClr val="2BA3DE"/>
                </a:solidFill>
                <a:latin typeface="Arial"/>
                <a:cs typeface="Arial"/>
              </a:rPr>
              <a:t>OS</a:t>
            </a:r>
            <a:endParaRPr sz="1200" dirty="0"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985"/>
              </a:spcBef>
            </a:pP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Start</a:t>
            </a:r>
            <a:r>
              <a:rPr sz="1200" b="1" spc="-3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Model</a:t>
            </a:r>
            <a:r>
              <a:rPr sz="1200" b="1" spc="-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2BA3DE"/>
                </a:solidFill>
                <a:latin typeface="Arial"/>
                <a:cs typeface="Arial"/>
              </a:rPr>
              <a:t>v6.1</a:t>
            </a:r>
            <a:endParaRPr lang="en-US" sz="1200" b="1" spc="-20" dirty="0">
              <a:solidFill>
                <a:srgbClr val="2BA3DE"/>
              </a:solidFill>
              <a:latin typeface="Arial"/>
              <a:cs typeface="Arial"/>
            </a:endParaRPr>
          </a:p>
          <a:p>
            <a:pPr marL="292100">
              <a:lnSpc>
                <a:spcPct val="100000"/>
              </a:lnSpc>
              <a:spcBef>
                <a:spcPts val="985"/>
              </a:spcBef>
            </a:pPr>
            <a:r>
              <a:rPr lang="en-US" sz="1200" b="1" spc="-20" dirty="0">
                <a:solidFill>
                  <a:srgbClr val="2BA3DE"/>
                </a:solidFill>
                <a:latin typeface="Arial"/>
                <a:cs typeface="Arial"/>
              </a:rPr>
              <a:t>Advance NDR PSD01 to a PS</a:t>
            </a:r>
          </a:p>
          <a:p>
            <a:pPr marL="292100">
              <a:lnSpc>
                <a:spcPct val="100000"/>
              </a:lnSpc>
              <a:spcBef>
                <a:spcPts val="985"/>
              </a:spcBef>
            </a:pPr>
            <a:r>
              <a:rPr lang="en-US" sz="1200" b="1" spc="-20" dirty="0">
                <a:solidFill>
                  <a:srgbClr val="2BA3DE"/>
                </a:solidFill>
                <a:latin typeface="Arial"/>
                <a:cs typeface="Arial"/>
              </a:rPr>
              <a:t>Complete API 2.0 model management tasks</a:t>
            </a:r>
            <a:endParaRPr sz="1200" dirty="0">
              <a:latin typeface="Arial"/>
              <a:cs typeface="Arial"/>
            </a:endParaRPr>
          </a:p>
          <a:p>
            <a:pPr marL="292100" marR="196850" indent="-224154">
              <a:lnSpc>
                <a:spcPct val="100000"/>
              </a:lnSpc>
              <a:spcBef>
                <a:spcPts val="994"/>
              </a:spcBef>
              <a:buSzPct val="87500"/>
              <a:buFont typeface="Arial"/>
              <a:buChar char="•"/>
              <a:tabLst>
                <a:tab pos="292100" algn="l"/>
              </a:tabLst>
            </a:pP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Complete</a:t>
            </a:r>
            <a:r>
              <a:rPr sz="1200" b="1" spc="-4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transfer</a:t>
            </a:r>
            <a:r>
              <a:rPr sz="1200" b="1" spc="-50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of</a:t>
            </a:r>
            <a:r>
              <a:rPr sz="1200" b="1" spc="-30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github.io</a:t>
            </a:r>
            <a:r>
              <a:rPr sz="1200" b="1" spc="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files</a:t>
            </a:r>
            <a:r>
              <a:rPr sz="1200" b="1" spc="-4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2BA3DE"/>
                </a:solidFill>
                <a:latin typeface="Arial"/>
                <a:cs typeface="Arial"/>
              </a:rPr>
              <a:t>to </a:t>
            </a:r>
            <a:r>
              <a:rPr sz="1200" b="1" spc="-10" dirty="0">
                <a:solidFill>
                  <a:srgbClr val="2BA3DE"/>
                </a:solidFill>
                <a:latin typeface="Arial"/>
                <a:cs typeface="Arial"/>
              </a:rPr>
              <a:t>NIEMOpen</a:t>
            </a:r>
            <a:endParaRPr sz="1200" dirty="0">
              <a:latin typeface="Arial"/>
              <a:cs typeface="Arial"/>
            </a:endParaRPr>
          </a:p>
          <a:p>
            <a:pPr marL="292100" indent="-224154">
              <a:lnSpc>
                <a:spcPct val="100000"/>
              </a:lnSpc>
              <a:spcBef>
                <a:spcPts val="994"/>
              </a:spcBef>
              <a:buSzPct val="87500"/>
              <a:buFont typeface="Arial"/>
              <a:buChar char="•"/>
              <a:tabLst>
                <a:tab pos="292100" algn="l"/>
              </a:tabLst>
            </a:pP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Recruit</a:t>
            </a:r>
            <a:r>
              <a:rPr sz="1200" b="1" spc="-30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3</a:t>
            </a:r>
            <a:r>
              <a:rPr sz="1200" b="1" spc="-20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new</a:t>
            </a:r>
            <a:r>
              <a:rPr sz="1200" b="1" spc="-1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Premier</a:t>
            </a:r>
            <a:r>
              <a:rPr sz="1200" b="1" spc="-4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BA3DE"/>
                </a:solidFill>
                <a:latin typeface="Arial"/>
                <a:cs typeface="Arial"/>
              </a:rPr>
              <a:t>Sponsors</a:t>
            </a:r>
            <a:endParaRPr sz="1200" dirty="0">
              <a:latin typeface="Arial"/>
              <a:cs typeface="Arial"/>
            </a:endParaRPr>
          </a:p>
          <a:p>
            <a:pPr marL="292100" indent="-224154">
              <a:lnSpc>
                <a:spcPct val="100000"/>
              </a:lnSpc>
              <a:spcBef>
                <a:spcPts val="1005"/>
              </a:spcBef>
              <a:buSzPct val="87500"/>
              <a:buFont typeface="Arial"/>
              <a:buChar char="•"/>
              <a:tabLst>
                <a:tab pos="292100" algn="l"/>
              </a:tabLst>
            </a:pP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Plan</a:t>
            </a:r>
            <a:r>
              <a:rPr lang="en-US" sz="1200" b="1" dirty="0">
                <a:solidFill>
                  <a:srgbClr val="2BA3DE"/>
                </a:solidFill>
                <a:latin typeface="Arial"/>
                <a:cs typeface="Arial"/>
              </a:rPr>
              <a:t> &amp; Conduct </a:t>
            </a:r>
            <a:r>
              <a:rPr sz="1200" b="1" spc="-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2BA3DE"/>
                </a:solidFill>
                <a:latin typeface="Arial"/>
                <a:cs typeface="Arial"/>
              </a:rPr>
              <a:t>2025</a:t>
            </a:r>
            <a:r>
              <a:rPr sz="1200" b="1" spc="-15" dirty="0">
                <a:solidFill>
                  <a:srgbClr val="2BA3DE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BA3DE"/>
                </a:solidFill>
                <a:latin typeface="Arial"/>
                <a:cs typeface="Arial"/>
              </a:rPr>
              <a:t>Symposium/Summit</a:t>
            </a:r>
            <a:endParaRPr lang="en-US" sz="1200" b="1" spc="-10" dirty="0">
              <a:solidFill>
                <a:srgbClr val="2BA3DE"/>
              </a:solidFill>
              <a:latin typeface="Arial"/>
              <a:cs typeface="Arial"/>
            </a:endParaRPr>
          </a:p>
          <a:p>
            <a:pPr marL="292100" indent="-224154">
              <a:lnSpc>
                <a:spcPct val="100000"/>
              </a:lnSpc>
              <a:spcBef>
                <a:spcPts val="1005"/>
              </a:spcBef>
              <a:buSzPct val="87500"/>
              <a:buFont typeface="Arial"/>
              <a:buChar char="•"/>
              <a:tabLst>
                <a:tab pos="292100" algn="l"/>
              </a:tabLst>
            </a:pPr>
            <a:r>
              <a:rPr lang="en-US" sz="1200" b="1" spc="-10" dirty="0">
                <a:solidFill>
                  <a:srgbClr val="2BA3DE"/>
                </a:solidFill>
                <a:latin typeface="Arial"/>
                <a:cs typeface="Arial"/>
              </a:rPr>
              <a:t>Onboard Analytical Laboratories Domain\ Sub-Committee</a:t>
            </a:r>
          </a:p>
          <a:p>
            <a:pPr marL="292100" indent="-224154">
              <a:lnSpc>
                <a:spcPct val="100000"/>
              </a:lnSpc>
              <a:spcBef>
                <a:spcPts val="1005"/>
              </a:spcBef>
              <a:buSzPct val="87500"/>
              <a:buFont typeface="Arial"/>
              <a:buChar char="•"/>
              <a:tabLst>
                <a:tab pos="292100" algn="l"/>
              </a:tabLst>
            </a:pPr>
            <a:r>
              <a:rPr lang="en-US" sz="1200" b="1" spc="-10" dirty="0">
                <a:solidFill>
                  <a:srgbClr val="2BA3DE"/>
                </a:solidFill>
                <a:latin typeface="Arial"/>
                <a:cs typeface="Arial"/>
              </a:rPr>
              <a:t>Onboard Identity Management Domain/ Sub-Committee</a:t>
            </a:r>
          </a:p>
          <a:p>
            <a:pPr marL="292100" indent="-224154">
              <a:lnSpc>
                <a:spcPct val="100000"/>
              </a:lnSpc>
              <a:spcBef>
                <a:spcPts val="1005"/>
              </a:spcBef>
              <a:buSzPct val="87500"/>
              <a:buFont typeface="Arial"/>
              <a:buChar char="•"/>
              <a:tabLst>
                <a:tab pos="292100" algn="l"/>
              </a:tabLst>
            </a:pPr>
            <a:r>
              <a:rPr lang="en-US" sz="1200" b="1" spc="-10" dirty="0">
                <a:solidFill>
                  <a:srgbClr val="2BA3DE"/>
                </a:solidFill>
                <a:latin typeface="Arial"/>
                <a:cs typeface="Arial"/>
              </a:rPr>
              <a:t>Stand-up NBAC. NTAC, NMO Workgroup</a:t>
            </a:r>
          </a:p>
          <a:p>
            <a:pPr marL="292100" indent="-224154">
              <a:lnSpc>
                <a:spcPct val="100000"/>
              </a:lnSpc>
              <a:spcBef>
                <a:spcPts val="1005"/>
              </a:spcBef>
              <a:buSzPct val="87500"/>
              <a:buFont typeface="Arial"/>
              <a:buChar char="•"/>
              <a:tabLst>
                <a:tab pos="292100" algn="l"/>
              </a:tabLst>
            </a:pPr>
            <a:r>
              <a:rPr lang="en-US" sz="1200" b="1" spc="-10" dirty="0">
                <a:solidFill>
                  <a:srgbClr val="2BA3DE"/>
                </a:solidFill>
                <a:latin typeface="Arial"/>
                <a:cs typeface="Arial"/>
              </a:rPr>
              <a:t>Propose funding &amp; tasks for CY 2025 developer hours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7" name="object 7"/>
          <p:cNvSpPr txBox="1"/>
          <p:nvPr/>
        </p:nvSpPr>
        <p:spPr>
          <a:xfrm>
            <a:off x="8457438" y="881633"/>
            <a:ext cx="3014980" cy="5346700"/>
          </a:xfrm>
          <a:prstGeom prst="rect">
            <a:avLst/>
          </a:prstGeom>
          <a:ln w="28575">
            <a:solidFill>
              <a:srgbClr val="5F497A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234"/>
              </a:spcBef>
            </a:pPr>
            <a:r>
              <a:rPr sz="1200" b="1" u="sng" spc="-10" dirty="0">
                <a:solidFill>
                  <a:srgbClr val="5F497A"/>
                </a:solidFill>
                <a:uFill>
                  <a:solidFill>
                    <a:srgbClr val="5F497A"/>
                  </a:solidFill>
                </a:uFill>
                <a:latin typeface="Arial"/>
                <a:cs typeface="Arial"/>
              </a:rPr>
              <a:t>Recurring/On-Going</a:t>
            </a:r>
            <a:endParaRPr sz="1200">
              <a:latin typeface="Arial"/>
              <a:cs typeface="Arial"/>
            </a:endParaRPr>
          </a:p>
          <a:p>
            <a:pPr marL="292735" marR="78105" indent="-224154">
              <a:lnSpc>
                <a:spcPct val="100000"/>
              </a:lnSpc>
              <a:spcBef>
                <a:spcPts val="1005"/>
              </a:spcBef>
              <a:buSzPct val="87500"/>
              <a:buFont typeface="Wingdings"/>
              <a:buChar char=""/>
              <a:tabLst>
                <a:tab pos="292735" algn="l"/>
              </a:tabLst>
            </a:pPr>
            <a:r>
              <a:rPr sz="1200" b="1" dirty="0">
                <a:solidFill>
                  <a:srgbClr val="5F497A"/>
                </a:solidFill>
                <a:latin typeface="Arial"/>
                <a:cs typeface="Arial"/>
              </a:rPr>
              <a:t>Identify</a:t>
            </a:r>
            <a:r>
              <a:rPr sz="1200" b="1" spc="-50" dirty="0">
                <a:solidFill>
                  <a:srgbClr val="5F497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F497A"/>
                </a:solidFill>
                <a:latin typeface="Arial"/>
                <a:cs typeface="Arial"/>
              </a:rPr>
              <a:t>Potential</a:t>
            </a:r>
            <a:r>
              <a:rPr sz="1200" b="1" spc="-45" dirty="0">
                <a:solidFill>
                  <a:srgbClr val="5F497A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5F497A"/>
                </a:solidFill>
                <a:latin typeface="Arial"/>
                <a:cs typeface="Arial"/>
              </a:rPr>
              <a:t>Sponsors/Conduct Outreach</a:t>
            </a:r>
            <a:endParaRPr sz="1200">
              <a:latin typeface="Arial"/>
              <a:cs typeface="Arial"/>
            </a:endParaRPr>
          </a:p>
          <a:p>
            <a:pPr marL="292735" marR="280035" indent="-224154">
              <a:lnSpc>
                <a:spcPct val="100000"/>
              </a:lnSpc>
              <a:spcBef>
                <a:spcPts val="1000"/>
              </a:spcBef>
              <a:buSzPct val="87500"/>
              <a:buFont typeface="Wingdings"/>
              <a:buChar char=""/>
              <a:tabLst>
                <a:tab pos="292735" algn="l"/>
              </a:tabLst>
            </a:pPr>
            <a:r>
              <a:rPr sz="1200" b="1" dirty="0">
                <a:solidFill>
                  <a:srgbClr val="5F497A"/>
                </a:solidFill>
                <a:latin typeface="Arial"/>
                <a:cs typeface="Arial"/>
              </a:rPr>
              <a:t>Conduct</a:t>
            </a:r>
            <a:r>
              <a:rPr sz="1200" b="1" spc="-20" dirty="0">
                <a:solidFill>
                  <a:srgbClr val="5F497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F497A"/>
                </a:solidFill>
                <a:latin typeface="Arial"/>
                <a:cs typeface="Arial"/>
              </a:rPr>
              <a:t>Synch</a:t>
            </a:r>
            <a:r>
              <a:rPr sz="1200" b="1" spc="-10" dirty="0">
                <a:solidFill>
                  <a:srgbClr val="5F497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F497A"/>
                </a:solidFill>
                <a:latin typeface="Arial"/>
                <a:cs typeface="Arial"/>
              </a:rPr>
              <a:t>w/</a:t>
            </a:r>
            <a:r>
              <a:rPr sz="1200" b="1" spc="-40" dirty="0">
                <a:solidFill>
                  <a:srgbClr val="5F497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F497A"/>
                </a:solidFill>
                <a:latin typeface="Arial"/>
                <a:cs typeface="Arial"/>
              </a:rPr>
              <a:t>OASIS Staff</a:t>
            </a:r>
            <a:r>
              <a:rPr sz="1200" b="1" spc="-35" dirty="0">
                <a:solidFill>
                  <a:srgbClr val="5F497A"/>
                </a:solidFill>
                <a:latin typeface="Arial"/>
                <a:cs typeface="Arial"/>
              </a:rPr>
              <a:t> </a:t>
            </a:r>
            <a:r>
              <a:rPr sz="1200" b="1" spc="-25" dirty="0">
                <a:solidFill>
                  <a:srgbClr val="5F497A"/>
                </a:solidFill>
                <a:latin typeface="Arial"/>
                <a:cs typeface="Arial"/>
              </a:rPr>
              <a:t>as </a:t>
            </a:r>
            <a:r>
              <a:rPr sz="1200" b="1" spc="-10" dirty="0">
                <a:solidFill>
                  <a:srgbClr val="5F497A"/>
                </a:solidFill>
                <a:latin typeface="Arial"/>
                <a:cs typeface="Arial"/>
              </a:rPr>
              <a:t>needed</a:t>
            </a:r>
            <a:endParaRPr sz="1200">
              <a:latin typeface="Arial"/>
              <a:cs typeface="Arial"/>
            </a:endParaRPr>
          </a:p>
          <a:p>
            <a:pPr marL="292735" marR="734695" indent="-224154">
              <a:lnSpc>
                <a:spcPct val="100000"/>
              </a:lnSpc>
              <a:spcBef>
                <a:spcPts val="994"/>
              </a:spcBef>
              <a:buSzPct val="87500"/>
              <a:buFont typeface="Wingdings"/>
              <a:buChar char=""/>
              <a:tabLst>
                <a:tab pos="292735" algn="l"/>
              </a:tabLst>
            </a:pPr>
            <a:r>
              <a:rPr sz="1200" b="1" dirty="0">
                <a:solidFill>
                  <a:srgbClr val="5F497A"/>
                </a:solidFill>
                <a:latin typeface="Arial"/>
                <a:cs typeface="Arial"/>
              </a:rPr>
              <a:t>Obtain</a:t>
            </a:r>
            <a:r>
              <a:rPr sz="1200" b="1" spc="-50" dirty="0">
                <a:solidFill>
                  <a:srgbClr val="5F497A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5F497A"/>
                </a:solidFill>
                <a:latin typeface="Arial"/>
                <a:cs typeface="Arial"/>
              </a:rPr>
              <a:t>Contributor</a:t>
            </a:r>
            <a:r>
              <a:rPr sz="1200" b="1" spc="-30" dirty="0">
                <a:solidFill>
                  <a:srgbClr val="5F497A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5F497A"/>
                </a:solidFill>
                <a:latin typeface="Arial"/>
                <a:cs typeface="Arial"/>
              </a:rPr>
              <a:t>License Agreements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1AA51E-D04B-9BD1-8B4F-AEF641FAB3C9}"/>
              </a:ext>
            </a:extLst>
          </p:cNvPr>
          <p:cNvSpPr/>
          <p:nvPr/>
        </p:nvSpPr>
        <p:spPr>
          <a:xfrm>
            <a:off x="4038600" y="914400"/>
            <a:ext cx="7741336" cy="5715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1:00 Welcome and relevance - Maria Cardiellos (Executive Director, IJIS)</a:t>
            </a:r>
            <a:endParaRPr lang="en-US" sz="2000" b="0" i="0">
              <a:solidFill>
                <a:schemeClr val="bg1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1:10 Introduction to the new NIEMOpen – Katherine Escobar (PGB Chair)</a:t>
            </a:r>
            <a:endParaRPr lang="en-US" sz="2000" b="0" i="0">
              <a:solidFill>
                <a:schemeClr val="bg1"/>
              </a:solidFill>
              <a:effectLst/>
            </a:endParaRPr>
          </a:p>
          <a:p>
            <a:pPr marL="14859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1:20 The New NIEM</a:t>
            </a:r>
            <a:endParaRPr lang="en-US" sz="2000" b="0" i="0">
              <a:solidFill>
                <a:schemeClr val="bg1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>
                <a:solidFill>
                  <a:schemeClr val="bg1"/>
                </a:solidFill>
                <a:effectLst/>
              </a:rPr>
              <a:t>CMF/CMF Tool ( includes demo) – Dr. Scott Renner (NTAC Co-Chair)</a:t>
            </a:r>
            <a:endParaRPr lang="en-US" sz="2000" b="0" i="0">
              <a:solidFill>
                <a:schemeClr val="bg1"/>
              </a:solidFill>
              <a:effectLst/>
            </a:endParaRPr>
          </a:p>
          <a:p>
            <a:pPr marL="605790" lvl="1" indent="-285750">
              <a:buFontTx/>
              <a:buChar char="—"/>
            </a:pPr>
            <a:r>
              <a:rPr lang="en-US" b="0" i="0">
                <a:solidFill>
                  <a:schemeClr val="bg1"/>
                </a:solidFill>
                <a:effectLst/>
              </a:rPr>
              <a:t>API 2.0 – Dr. Scott Renner (NTAC Co-Chair)</a:t>
            </a:r>
            <a:endParaRPr lang="en-US" sz="2000">
              <a:solidFill>
                <a:schemeClr val="bg1"/>
              </a:solidFill>
            </a:endParaRPr>
          </a:p>
          <a:p>
            <a:pPr marL="605790" lvl="1" indent="-285750">
              <a:buFontTx/>
              <a:buChar char="—"/>
            </a:pPr>
            <a:r>
              <a:rPr lang="en-US" b="0" i="0">
                <a:solidFill>
                  <a:schemeClr val="bg1"/>
                </a:solidFill>
                <a:effectLst/>
              </a:rPr>
              <a:t>NDR 6.0 and toolkit + future updates – Dr. Scott Renner (NTAC Co-Chair)</a:t>
            </a:r>
            <a:endParaRPr lang="en-US" sz="2000" b="0" i="0">
              <a:solidFill>
                <a:schemeClr val="bg1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1:50 Future Architecture, role of Ontologies, and AI - Brad Bolliger (NTAC Co-Chair)</a:t>
            </a:r>
            <a:endParaRPr lang="en-US" sz="2000" b="0" i="0">
              <a:solidFill>
                <a:schemeClr val="bg1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2:00 The future of NIEMOpen with OASIS – Jim Cabral (Acting Director OASIS)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2:10 NIEM on the ground – Tammi Blackstone, JD (Iowa Integrated Justice Coordinator), Jim Pingel (Mission Critical Partners)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2:20 New dimensions for NIEMOpen in ontologies – Paul Wormeli, Carolyn Staats (Director of Innovation, Sonoma County), Jodi Leveque (Assistant CEO, Sonoma County Courts)</a:t>
            </a:r>
            <a:endParaRPr lang="en-US" sz="2000" b="0" i="0">
              <a:solidFill>
                <a:schemeClr val="bg1"/>
              </a:solidFill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2:30 The future, plans and resources – Katherine Escobar (PGB Chair)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2:35 Open Discussion/Q&amp;A (Katherine Escobar, Maria Cardiellos, NBAC and NTAC Co-chairs)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b="0" i="0">
                <a:solidFill>
                  <a:schemeClr val="bg1"/>
                </a:solidFill>
                <a:effectLst/>
              </a:rPr>
              <a:t>3:00 Close</a:t>
            </a:r>
            <a:endParaRPr lang="en-US" sz="2000" b="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9C875-8CDC-3F55-41B4-7022C338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7" y="59817"/>
            <a:ext cx="10908842" cy="430887"/>
          </a:xfrm>
        </p:spPr>
        <p:txBody>
          <a:bodyPr/>
          <a:lstStyle/>
          <a:p>
            <a:r>
              <a:rPr lang="en-US" dirty="0"/>
              <a:t>22 May WEBINAR 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DC6D0-F3D7-469B-D0DB-093B80873F41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3276600" y="884929"/>
            <a:ext cx="8201550" cy="369332"/>
          </a:xfrm>
        </p:spPr>
        <p:txBody>
          <a:bodyPr/>
          <a:lstStyle/>
          <a:p>
            <a:pPr marL="914400" algn="l"/>
            <a:r>
              <a:rPr lang="en-US" sz="2400" b="1" dirty="0">
                <a:solidFill>
                  <a:schemeClr val="bg1"/>
                </a:solidFill>
              </a:rPr>
              <a:t>Agenda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4FAB6-CB0F-0E68-140A-FD534CFA5D89}"/>
              </a:ext>
            </a:extLst>
          </p:cNvPr>
          <p:cNvSpPr txBox="1"/>
          <p:nvPr/>
        </p:nvSpPr>
        <p:spPr>
          <a:xfrm>
            <a:off x="228601" y="1536174"/>
            <a:ext cx="3810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Webinar conducted 22 May 2025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Hosted by IJIS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Highlighted recent advances: model, tooling, NDR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Focus on future</a:t>
            </a:r>
          </a:p>
        </p:txBody>
      </p:sp>
    </p:spTree>
    <p:extLst>
      <p:ext uri="{BB962C8B-B14F-4D97-AF65-F5344CB8AC3E}">
        <p14:creationId xmlns:p14="http://schemas.microsoft.com/office/powerpoint/2010/main" val="235429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5302-93B3-189D-1BD6-6FC88546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NIEMOPEN Future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D98E-1B86-2B40-9569-20ECCEF65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840" y="1656080"/>
            <a:ext cx="6644640" cy="441960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Recognized Standard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Flexible &amp; Adaptable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Robust AI Support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Host for Emerging Technologies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World Class Accredited 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Cutting Edge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International Footprint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Industry and Government Choice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Expanding Community of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>
                    <a:lumMod val="10000"/>
                  </a:schemeClr>
                </a:solidFill>
              </a:rPr>
              <a:t>Sustainable Infrastructure &amp; Growth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CF4C2-6ADD-6AB7-7FBC-A9D53107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1788160"/>
            <a:ext cx="4926455" cy="3281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ED9635-7FC1-A86D-B3A2-ADA9ACC3B748}"/>
              </a:ext>
            </a:extLst>
          </p:cNvPr>
          <p:cNvSpPr txBox="1"/>
          <p:nvPr/>
        </p:nvSpPr>
        <p:spPr>
          <a:xfrm>
            <a:off x="497840" y="1088428"/>
            <a:ext cx="3687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</a:rPr>
              <a:t>Why Choose NIEMOpen</a:t>
            </a:r>
          </a:p>
        </p:txBody>
      </p:sp>
    </p:spTree>
    <p:extLst>
      <p:ext uri="{BB962C8B-B14F-4D97-AF65-F5344CB8AC3E}">
        <p14:creationId xmlns:p14="http://schemas.microsoft.com/office/powerpoint/2010/main" val="543068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ROI of Open Standard Investment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75" y="1024307"/>
            <a:ext cx="10671049" cy="276998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dirty="0"/>
              <a:t>Direct Returns: Increased interoperability, reduced costs, vendor diversity.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dirty="0"/>
              <a:t>Indirect Returns: Spurs innovation, enhances security, accelerates compliance.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dirty="0"/>
              <a:t>Example: NIST &amp; FIPS investment led to globally adopted cryptographic standards.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68042"/>
              </p:ext>
            </p:extLst>
          </p:nvPr>
        </p:nvGraphicFramePr>
        <p:xfrm>
          <a:off x="2620359" y="4191000"/>
          <a:ext cx="6951279" cy="1935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037075"/>
            <a:ext cx="10908841" cy="2569726"/>
          </a:xfrm>
        </p:spPr>
        <p:txBody>
          <a:bodyPr>
            <a:normAutofit fontScale="92500"/>
          </a:bodyPr>
          <a:lstStyle/>
          <a:p>
            <a:endParaRPr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dirty="0"/>
              <a:t>Investing in </a:t>
            </a:r>
            <a:r>
              <a:rPr lang="en-US" dirty="0"/>
              <a:t>NIEMOpen</a:t>
            </a:r>
            <a:r>
              <a:rPr dirty="0"/>
              <a:t> isn’t a cost — it’s a strategic advantage.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dirty="0"/>
              <a:t>Now is the time for </a:t>
            </a:r>
            <a:r>
              <a:rPr lang="en-US" dirty="0"/>
              <a:t>Federal, State, Local and Industry</a:t>
            </a:r>
            <a:r>
              <a:rPr dirty="0"/>
              <a:t> leadership.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</a:t>
            </a:r>
            <a:r>
              <a:rPr dirty="0"/>
              <a:t>et’s shape the future, not just comply with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14288C-61D4-2F8D-C5D0-81811EFEF9D4}"/>
              </a:ext>
            </a:extLst>
          </p:cNvPr>
          <p:cNvSpPr txBox="1"/>
          <p:nvPr/>
        </p:nvSpPr>
        <p:spPr>
          <a:xfrm>
            <a:off x="1473200" y="4255601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Sponsor NIEMOpen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A5EDC8-58DD-E240-ABB1-23AF85C05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620" y="3505200"/>
            <a:ext cx="30480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74438-DCD2-8251-BCFE-2A8F2CAB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7" y="59817"/>
            <a:ext cx="10908842" cy="430887"/>
          </a:xfrm>
        </p:spPr>
        <p:txBody>
          <a:bodyPr/>
          <a:lstStyle/>
          <a:p>
            <a:r>
              <a:rPr lang="en-US" dirty="0"/>
              <a:t>REVEAL SUMMIT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12C9E-DC6A-EED1-D120-CD585ED6F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047" y="881927"/>
            <a:ext cx="5099685" cy="12618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Date/time: </a:t>
            </a:r>
            <a:r>
              <a:rPr lang="en-US" dirty="0"/>
              <a:t>8 October 2025, 12 Noon – 4 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Venue: </a:t>
            </a:r>
            <a:r>
              <a:rPr lang="en-US" dirty="0"/>
              <a:t>National Press Club Ballroom</a:t>
            </a:r>
          </a:p>
          <a:p>
            <a:pPr marL="742950" lvl="1" indent="-285750">
              <a:buFont typeface="Roboto" panose="02000000000000000000" pitchFamily="2" charset="0"/>
              <a:buChar char="—"/>
            </a:pP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529 14th St NW, Washington, DC 20045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1F1F1F"/>
                </a:solidFill>
                <a:latin typeface="Roboto" panose="02000000000000000000" pitchFamily="2" charset="0"/>
              </a:rPr>
              <a:t>Registration: </a:t>
            </a:r>
            <a:r>
              <a:rPr lang="en-US" dirty="0">
                <a:solidFill>
                  <a:srgbClr val="00B0F0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link available mid-June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Roboto" panose="02000000000000000000" pitchFamily="2" charset="0"/>
              </a:rPr>
              <a:t>“DRAFT” Agenda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66B20-7F76-359E-23D2-D5E0BFE3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52401"/>
            <a:ext cx="2314575" cy="1933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C7FEC2-446A-64FF-DD1E-FCDD8193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806" y="152400"/>
            <a:ext cx="1545588" cy="1933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1E7AE7-BC84-F55B-8426-654342C66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163" y="2209800"/>
            <a:ext cx="5775331" cy="40578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8A91F-4DC3-B7B9-F644-4C7E36D39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16" y="2223655"/>
            <a:ext cx="4923346" cy="423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65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EEA8-EE50-758B-4280-D3629EBDB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047" y="59817"/>
            <a:ext cx="10908842" cy="430887"/>
          </a:xfrm>
        </p:spPr>
        <p:txBody>
          <a:bodyPr/>
          <a:lstStyle/>
          <a:p>
            <a:r>
              <a:rPr lang="en-US" dirty="0"/>
              <a:t>16-17 APRIL TSC MEETING ASHBURN, 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61BE4-27A5-A779-37CD-C66C5B8FA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3047" y="1231901"/>
            <a:ext cx="5099685" cy="2646878"/>
          </a:xfrm>
        </p:spPr>
        <p:txBody>
          <a:bodyPr/>
          <a:lstStyle/>
          <a:p>
            <a:r>
              <a:rPr lang="en-US" sz="2800" b="1" dirty="0">
                <a:solidFill>
                  <a:srgbClr val="2424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 discussion topics: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Reduce DoD footprint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Raise capital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Identify ways to distribute Lead Developer Tasks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TSC Roles &amp; Responsibilities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Establish Priorities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8046B-9428-5E63-1756-15DA1E9C2EAE}"/>
              </a:ext>
            </a:extLst>
          </p:cNvPr>
          <p:cNvSpPr>
            <a:spLocks noGrp="1"/>
          </p:cNvSpPr>
          <p:nvPr>
            <p:ph sz="half" idx="3"/>
          </p:nvPr>
        </p:nvSpPr>
        <p:spPr>
          <a:xfrm>
            <a:off x="6096000" y="1231901"/>
            <a:ext cx="5303520" cy="4724400"/>
          </a:xfrm>
        </p:spPr>
        <p:txBody>
          <a:bodyPr/>
          <a:lstStyle/>
          <a:p>
            <a:pPr algn="l" rtl="0" fontAlgn="ctr">
              <a:spcBef>
                <a:spcPts val="0"/>
              </a:spcBef>
              <a:spcAft>
                <a:spcPts val="0"/>
              </a:spcAft>
            </a:pPr>
            <a:r>
              <a:rPr lang="en-US" sz="2800" b="1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Near-term sponsor prospects/capture</a:t>
            </a:r>
          </a:p>
          <a:p>
            <a:pPr algn="l" rtl="0" fontAlgn="ctr">
              <a:spcBef>
                <a:spcPts val="0"/>
              </a:spcBef>
              <a:spcAft>
                <a:spcPts val="0"/>
              </a:spcAft>
            </a:pPr>
            <a:endParaRPr lang="en-US" sz="2000" b="1" i="0" dirty="0">
              <a:solidFill>
                <a:srgbClr val="242424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MCP  – Jim Cabral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Global Justice  – Jim Cabral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EY  - Brad Bolliger, Paul Wormeli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Measures for Justice – Brad Bolliger , Pau Wormeli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 For America  – Brad Bolliger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Senzing – Brad Bolliger</a:t>
            </a:r>
          </a:p>
          <a:p>
            <a:pPr marL="1200150" lvl="2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Committed $2k for open-source tool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NLETS – Paul Wormeli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NIST – Jennifer Stathakis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APCO/NENA – Ashwini Jarell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AT&amp;T/FirstNet – Ashwini Jarell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NATO CIS /CAP1 – Katherine Escobar</a:t>
            </a:r>
          </a:p>
          <a:p>
            <a:pPr marL="742950" lvl="1" indent="-285750" algn="l"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424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DHS Standards Office– Kamran Atri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67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066680-7FFD-64A2-7195-E6FE66547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sz="2800" b="1" cap="all" dirty="0">
                <a:solidFill>
                  <a:srgbClr val="004283"/>
                </a:solidFill>
              </a:rPr>
              <a:t>LearnPress LEARNING MANAGEMENT SYSTEM (LMS)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8A670F-84E6-65E0-E1BE-79552EB8B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808" y="1756980"/>
            <a:ext cx="5905416" cy="39369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D4BBA-59E9-0D1F-73A9-C966BA7BE71D}"/>
              </a:ext>
            </a:extLst>
          </p:cNvPr>
          <p:cNvSpPr txBox="1"/>
          <p:nvPr/>
        </p:nvSpPr>
        <p:spPr>
          <a:xfrm>
            <a:off x="6869994" y="1756980"/>
            <a:ext cx="5274301" cy="501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Status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NIEMOpen L</a:t>
            </a:r>
            <a:r>
              <a:rPr lang="en-US" sz="2000" u="sng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MS Supporting 6.0</a:t>
            </a:r>
          </a:p>
          <a:p>
            <a:pPr marL="342900" marR="0" lvl="0" indent="-34290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srgbClr val="262626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Beta Class held 6-8 May</a:t>
            </a:r>
          </a:p>
          <a:p>
            <a:pPr marL="342900" marR="0" lvl="0" indent="-34290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Currently 28 Lessons / 27 Quizzes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Lesson under 30 min</a:t>
            </a:r>
          </a:p>
          <a:p>
            <a:pPr marL="342900" marR="0" lvl="0" indent="-34290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Developer level track (XML) done</a:t>
            </a:r>
          </a:p>
          <a:p>
            <a:pPr marL="342900" marR="0" lvl="0" indent="-34290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Hosting on NIEMOpen.org/learn</a:t>
            </a:r>
          </a:p>
          <a:p>
            <a:pPr marL="342900" marR="0" lvl="0" indent="-34290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Future work to include:</a:t>
            </a:r>
          </a:p>
          <a:p>
            <a:pPr marL="800100" lvl="1" indent="-342900" defTabSz="914377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Executive level track (June 30)</a:t>
            </a:r>
          </a:p>
          <a:p>
            <a:pPr marL="800100" lvl="1" indent="-342900" defTabSz="914377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JSON developer track  </a:t>
            </a:r>
          </a:p>
          <a:p>
            <a:pPr marL="800100" lvl="1" indent="-342900" defTabSz="914377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Updated content for NIEM Toolbox which includes CMF</a:t>
            </a:r>
          </a:p>
          <a:p>
            <a:pPr marL="800100" lvl="1" indent="-342900" defTabSz="914377">
              <a:lnSpc>
                <a:spcPct val="107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Analytics</a:t>
            </a:r>
          </a:p>
          <a:p>
            <a:pPr marL="342900" marR="0" lvl="0" indent="-34290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4133BF-1D7C-FB06-A904-CFE627864958}"/>
              </a:ext>
            </a:extLst>
          </p:cNvPr>
          <p:cNvSpPr txBox="1"/>
          <p:nvPr/>
        </p:nvSpPr>
        <p:spPr>
          <a:xfrm>
            <a:off x="7124697" y="6033018"/>
            <a:ext cx="4764893" cy="3977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4283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262626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Features Video + Knowledge Checks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5434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1353"/>
            <a:ext cx="13785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75" dirty="0">
                <a:solidFill>
                  <a:srgbClr val="00516F"/>
                </a:solidFill>
              </a:rPr>
              <a:t>VENUE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09600" y="899160"/>
            <a:ext cx="5384800" cy="3627120"/>
          </a:xfrm>
          <a:custGeom>
            <a:avLst/>
            <a:gdLst/>
            <a:ahLst/>
            <a:cxnLst/>
            <a:rect l="l" t="t" r="r" b="b"/>
            <a:pathLst>
              <a:path w="5384800" h="3627120">
                <a:moveTo>
                  <a:pt x="0" y="3627120"/>
                </a:moveTo>
                <a:lnTo>
                  <a:pt x="5384292" y="3627120"/>
                </a:lnTo>
                <a:lnTo>
                  <a:pt x="5384292" y="0"/>
                </a:lnTo>
                <a:lnTo>
                  <a:pt x="0" y="0"/>
                </a:lnTo>
                <a:lnTo>
                  <a:pt x="0" y="3627120"/>
                </a:lnTo>
                <a:close/>
              </a:path>
            </a:pathLst>
          </a:custGeom>
          <a:ln w="9525">
            <a:solidFill>
              <a:srgbClr val="548E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951" y="674960"/>
            <a:ext cx="4816475" cy="2540000"/>
          </a:xfrm>
          <a:prstGeom prst="rect">
            <a:avLst/>
          </a:prstGeom>
        </p:spPr>
        <p:txBody>
          <a:bodyPr vert="horz" wrap="square" lIns="0" tIns="259715" rIns="0" bIns="0" rtlCol="0">
            <a:spAutoFit/>
          </a:bodyPr>
          <a:lstStyle/>
          <a:p>
            <a:pPr marL="269240" algn="ctr">
              <a:lnSpc>
                <a:spcPct val="100000"/>
              </a:lnSpc>
              <a:spcBef>
                <a:spcPts val="2045"/>
              </a:spcBef>
            </a:pPr>
            <a:r>
              <a:rPr sz="3000" dirty="0">
                <a:solidFill>
                  <a:srgbClr val="548ED4"/>
                </a:solidFill>
                <a:latin typeface="Arial"/>
                <a:cs typeface="Arial"/>
              </a:rPr>
              <a:t>PGB</a:t>
            </a:r>
            <a:r>
              <a:rPr sz="3000" spc="-6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3000" spc="-10" dirty="0">
                <a:solidFill>
                  <a:srgbClr val="548ED4"/>
                </a:solidFill>
                <a:latin typeface="Arial"/>
                <a:cs typeface="Arial"/>
              </a:rPr>
              <a:t>Meeting</a:t>
            </a:r>
            <a:endParaRPr sz="3000" dirty="0">
              <a:latin typeface="Arial"/>
              <a:cs typeface="Arial"/>
            </a:endParaRPr>
          </a:p>
          <a:p>
            <a:pPr marL="342265" indent="-342265">
              <a:lnSpc>
                <a:spcPct val="100000"/>
              </a:lnSpc>
              <a:spcBef>
                <a:spcPts val="1810"/>
              </a:spcBef>
              <a:buClr>
                <a:srgbClr val="1F487C"/>
              </a:buClr>
              <a:buChar char="•"/>
              <a:tabLst>
                <a:tab pos="342265" algn="l"/>
              </a:tabLst>
            </a:pPr>
            <a:r>
              <a:rPr lang="en-US" sz="2800" spc="-50" dirty="0">
                <a:solidFill>
                  <a:srgbClr val="334052"/>
                </a:solidFill>
                <a:latin typeface="Arial"/>
                <a:cs typeface="Arial"/>
              </a:rPr>
              <a:t>29</a:t>
            </a:r>
            <a:r>
              <a:rPr sz="28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2800" spc="-50" dirty="0">
                <a:solidFill>
                  <a:srgbClr val="334052"/>
                </a:solidFill>
                <a:latin typeface="Arial"/>
                <a:cs typeface="Arial"/>
              </a:rPr>
              <a:t>May</a:t>
            </a:r>
            <a:r>
              <a:rPr sz="28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800" spc="-20" dirty="0">
                <a:solidFill>
                  <a:srgbClr val="334052"/>
                </a:solidFill>
                <a:latin typeface="Arial"/>
                <a:cs typeface="Arial"/>
              </a:rPr>
              <a:t>2025</a:t>
            </a:r>
            <a:endParaRPr sz="2800" dirty="0">
              <a:latin typeface="Arial"/>
              <a:cs typeface="Arial"/>
            </a:endParaRPr>
          </a:p>
          <a:p>
            <a:pPr marL="399415" indent="-399415">
              <a:lnSpc>
                <a:spcPct val="100000"/>
              </a:lnSpc>
              <a:spcBef>
                <a:spcPts val="1800"/>
              </a:spcBef>
              <a:buClr>
                <a:srgbClr val="1F487C"/>
              </a:buClr>
              <a:buChar char="•"/>
              <a:tabLst>
                <a:tab pos="399415" algn="l"/>
              </a:tabLst>
            </a:pPr>
            <a:r>
              <a:rPr sz="2800" dirty="0">
                <a:solidFill>
                  <a:srgbClr val="334052"/>
                </a:solidFill>
                <a:latin typeface="Arial"/>
                <a:cs typeface="Arial"/>
              </a:rPr>
              <a:t>Virtual</a:t>
            </a:r>
            <a:r>
              <a:rPr sz="2800" spc="-6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4052"/>
                </a:solidFill>
                <a:latin typeface="Arial"/>
                <a:cs typeface="Arial"/>
              </a:rPr>
              <a:t>Meeting</a:t>
            </a:r>
            <a:r>
              <a:rPr sz="28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800" spc="-10" dirty="0">
                <a:solidFill>
                  <a:srgbClr val="334052"/>
                </a:solidFill>
                <a:latin typeface="Arial"/>
                <a:cs typeface="Arial"/>
              </a:rPr>
              <a:t>2-</a:t>
            </a:r>
            <a:r>
              <a:rPr sz="2800" dirty="0">
                <a:solidFill>
                  <a:srgbClr val="334052"/>
                </a:solidFill>
                <a:latin typeface="Arial"/>
                <a:cs typeface="Arial"/>
              </a:rPr>
              <a:t>4</a:t>
            </a:r>
            <a:r>
              <a:rPr sz="2800" spc="-7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334052"/>
                </a:solidFill>
                <a:latin typeface="Arial"/>
                <a:cs typeface="Arial"/>
              </a:rPr>
              <a:t>PM</a:t>
            </a:r>
            <a:r>
              <a:rPr sz="2800" spc="-6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800" spc="-25" dirty="0">
                <a:solidFill>
                  <a:srgbClr val="334052"/>
                </a:solidFill>
                <a:latin typeface="Arial"/>
                <a:cs typeface="Arial"/>
              </a:rPr>
              <a:t>EST</a:t>
            </a:r>
            <a:endParaRPr sz="2800" dirty="0">
              <a:latin typeface="Arial"/>
              <a:cs typeface="Arial"/>
            </a:endParaRPr>
          </a:p>
          <a:p>
            <a:pPr marL="400685">
              <a:lnSpc>
                <a:spcPct val="100000"/>
              </a:lnSpc>
              <a:spcBef>
                <a:spcPts val="1760"/>
              </a:spcBef>
              <a:tabLst>
                <a:tab pos="800100" algn="l"/>
              </a:tabLst>
            </a:pPr>
            <a:r>
              <a:rPr sz="1800" spc="-50" dirty="0">
                <a:solidFill>
                  <a:srgbClr val="1F487C"/>
                </a:solidFill>
                <a:latin typeface="Arial"/>
                <a:cs typeface="Arial"/>
              </a:rPr>
              <a:t>–</a:t>
            </a:r>
            <a:r>
              <a:rPr sz="1800" dirty="0">
                <a:solidFill>
                  <a:srgbClr val="1F487C"/>
                </a:solidFill>
                <a:latin typeface="Arial"/>
                <a:cs typeface="Arial"/>
              </a:rPr>
              <a:t>	</a:t>
            </a:r>
            <a:r>
              <a:rPr sz="1800" dirty="0">
                <a:solidFill>
                  <a:srgbClr val="454545"/>
                </a:solidFill>
                <a:latin typeface="Calibri"/>
                <a:cs typeface="Calibri"/>
              </a:rPr>
              <a:t>Virtual:</a:t>
            </a:r>
            <a:r>
              <a:rPr sz="1800" spc="-15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54545"/>
                </a:solidFill>
                <a:latin typeface="Calibri"/>
                <a:cs typeface="Calibri"/>
              </a:rPr>
              <a:t>MS</a:t>
            </a:r>
            <a:r>
              <a:rPr sz="1800" spc="-30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54545"/>
                </a:solidFill>
                <a:latin typeface="Calibri"/>
                <a:cs typeface="Calibri"/>
              </a:rPr>
              <a:t>TEAMS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81013" y="767334"/>
            <a:ext cx="5281295" cy="50244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0830" marR="142875" algn="ctr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Microsoft</a:t>
            </a:r>
            <a:r>
              <a:rPr sz="2400" b="1" spc="-11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548ED4"/>
                </a:solidFill>
                <a:latin typeface="Arial"/>
                <a:cs typeface="Arial"/>
              </a:rPr>
              <a:t>Teams</a:t>
            </a:r>
            <a:r>
              <a:rPr sz="2400" b="1" spc="-7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lang="en-US" sz="2400" b="1" spc="-75" dirty="0">
                <a:solidFill>
                  <a:srgbClr val="548ED4"/>
                </a:solidFill>
                <a:latin typeface="Arial"/>
                <a:cs typeface="Arial"/>
              </a:rPr>
              <a:t>29</a:t>
            </a:r>
            <a:r>
              <a:rPr sz="2400" b="1" spc="-9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lang="en-US" sz="2400" b="1" spc="-95" dirty="0">
                <a:solidFill>
                  <a:srgbClr val="548ED4"/>
                </a:solidFill>
                <a:latin typeface="Arial"/>
                <a:cs typeface="Arial"/>
              </a:rPr>
              <a:t>May</a:t>
            </a:r>
            <a:r>
              <a:rPr sz="2400" b="1" spc="-8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548ED4"/>
                </a:solidFill>
                <a:latin typeface="Arial"/>
                <a:cs typeface="Arial"/>
              </a:rPr>
              <a:t>2025 </a:t>
            </a:r>
            <a:r>
              <a:rPr sz="2400" b="1" dirty="0">
                <a:solidFill>
                  <a:srgbClr val="548ED4"/>
                </a:solidFill>
                <a:latin typeface="Arial"/>
                <a:cs typeface="Arial"/>
              </a:rPr>
              <a:t>PGB </a:t>
            </a:r>
            <a:r>
              <a:rPr sz="2400" b="1" spc="-10" dirty="0">
                <a:solidFill>
                  <a:srgbClr val="548ED4"/>
                </a:solidFill>
                <a:latin typeface="Arial"/>
                <a:cs typeface="Arial"/>
              </a:rPr>
              <a:t>Meeting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80"/>
              </a:spcBef>
            </a:pPr>
            <a:endParaRPr sz="2400" dirty="0">
              <a:latin typeface="Arial"/>
              <a:cs typeface="Arial"/>
            </a:endParaRPr>
          </a:p>
          <a:p>
            <a:pPr marL="140970"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548ED4"/>
                </a:solidFill>
                <a:latin typeface="Arial"/>
                <a:cs typeface="Arial"/>
              </a:rPr>
              <a:t>Microsoft</a:t>
            </a:r>
            <a:r>
              <a:rPr sz="1800" b="1" spc="-4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48ED4"/>
                </a:solidFill>
                <a:latin typeface="Arial"/>
                <a:cs typeface="Arial"/>
              </a:rPr>
              <a:t>Teams</a:t>
            </a:r>
            <a:r>
              <a:rPr sz="1800" b="1" spc="-3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lang="en-US" b="1" spc="-35" dirty="0">
                <a:solidFill>
                  <a:srgbClr val="548ED4"/>
                </a:solidFill>
                <a:latin typeface="Arial"/>
                <a:cs typeface="Arial"/>
              </a:rPr>
              <a:t>29</a:t>
            </a:r>
            <a:r>
              <a:rPr sz="1800" b="1" spc="-3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1800" b="1" spc="-40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48ED4"/>
                </a:solidFill>
                <a:latin typeface="Arial"/>
                <a:cs typeface="Arial"/>
              </a:rPr>
              <a:t>2025</a:t>
            </a:r>
            <a:r>
              <a:rPr sz="1800" b="1" spc="-3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48ED4"/>
                </a:solidFill>
                <a:latin typeface="Arial"/>
                <a:cs typeface="Arial"/>
              </a:rPr>
              <a:t>PGB</a:t>
            </a:r>
            <a:r>
              <a:rPr sz="1800" b="1" spc="-35" dirty="0">
                <a:solidFill>
                  <a:srgbClr val="548ED4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48ED4"/>
                </a:solidFill>
                <a:latin typeface="Arial"/>
                <a:cs typeface="Arial"/>
              </a:rPr>
              <a:t>Meeting</a:t>
            </a:r>
            <a:endParaRPr lang="en-US" sz="1800" b="1" spc="-10" dirty="0">
              <a:solidFill>
                <a:srgbClr val="548ED4"/>
              </a:solidFill>
              <a:latin typeface="Arial"/>
              <a:cs typeface="Arial"/>
            </a:endParaRPr>
          </a:p>
          <a:p>
            <a:pPr marL="140970" algn="ctr">
              <a:lnSpc>
                <a:spcPct val="100000"/>
              </a:lnSpc>
              <a:spcBef>
                <a:spcPts val="5"/>
              </a:spcBef>
            </a:pPr>
            <a:endParaRPr lang="en-US" b="1" spc="-10" dirty="0">
              <a:solidFill>
                <a:srgbClr val="548ED4"/>
              </a:solidFill>
              <a:latin typeface="Arial"/>
              <a:cs typeface="Arial"/>
            </a:endParaRPr>
          </a:p>
          <a:p>
            <a:pPr marL="140970" algn="ctr">
              <a:lnSpc>
                <a:spcPct val="100000"/>
              </a:lnSpc>
              <a:spcBef>
                <a:spcPts val="5"/>
              </a:spcBef>
            </a:pPr>
            <a:endParaRPr sz="1800" dirty="0">
              <a:latin typeface="Arial"/>
              <a:cs typeface="Arial"/>
            </a:endParaRPr>
          </a:p>
          <a:p>
            <a:pPr algn="l" fontAlgn="base"/>
            <a:r>
              <a:rPr lang="en-US" b="1" i="0" u="sng" dirty="0">
                <a:solidFill>
                  <a:srgbClr val="5B5FC7"/>
                </a:solidFill>
                <a:effectLst/>
                <a:latin typeface="inherit"/>
                <a:hlinkClick r:id="rId2" tooltip="https://dod.teams.microsoft.us/l/meetup-join/19%3adod%3ameeting_1d09fe02d43843f09a3f67cadbe89212%40thread.v2/0?context=%7b%22Tid%22%3a%22102d0191-eeae-4761-b1cb-1a83e86ef445%22%2c%22Oid%22%3a%2209533073-ba80-4ec6-aa29-c3f724b8aa56%22%7d"/>
              </a:rPr>
              <a:t>Join the meeting now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b="0" i="0" dirty="0">
                <a:solidFill>
                  <a:srgbClr val="616161"/>
                </a:solidFill>
                <a:effectLst/>
                <a:latin typeface="inherit"/>
              </a:rPr>
              <a:t>Meeting ID: </a:t>
            </a:r>
            <a:r>
              <a:rPr lang="en-US" b="0" i="0" dirty="0">
                <a:solidFill>
                  <a:srgbClr val="242424"/>
                </a:solidFill>
                <a:effectLst/>
                <a:latin typeface="inherit"/>
              </a:rPr>
              <a:t>993 272 665 665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b="0" i="0" dirty="0">
                <a:solidFill>
                  <a:srgbClr val="616161"/>
                </a:solidFill>
                <a:effectLst/>
                <a:latin typeface="inherit"/>
              </a:rPr>
              <a:t>Passcode: </a:t>
            </a:r>
            <a:r>
              <a:rPr lang="en-US" b="0" i="0" dirty="0">
                <a:solidFill>
                  <a:srgbClr val="242424"/>
                </a:solidFill>
                <a:effectLst/>
                <a:latin typeface="inherit"/>
              </a:rPr>
              <a:t>yQ6Cz6Wh</a:t>
            </a:r>
            <a:endParaRPr sz="1800" dirty="0">
              <a:latin typeface="Arial"/>
              <a:cs typeface="Arial"/>
            </a:endParaRPr>
          </a:p>
          <a:p>
            <a:pPr algn="l" fontAlgn="base"/>
            <a:r>
              <a:rPr lang="en-US" sz="1600" b="1" i="0" dirty="0">
                <a:solidFill>
                  <a:srgbClr val="242424"/>
                </a:solidFill>
                <a:effectLst/>
                <a:latin typeface="inherit"/>
              </a:rPr>
              <a:t>Dial in by phone</a:t>
            </a:r>
            <a:endParaRPr lang="en-US" sz="16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sz="1600" b="0" i="0" u="sng" dirty="0">
                <a:solidFill>
                  <a:srgbClr val="5B5FC7"/>
                </a:solidFill>
                <a:effectLst/>
                <a:latin typeface="inherit"/>
                <a:hlinkClick r:id="rId3" tooltip="tel:+14108746749,,743104072#"/>
              </a:rPr>
              <a:t>+1 410-874-6749,,743104072#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1600" b="0" i="0" dirty="0">
                <a:solidFill>
                  <a:srgbClr val="616161"/>
                </a:solidFill>
                <a:effectLst/>
                <a:latin typeface="inherit"/>
              </a:rPr>
              <a:t>United States, Odenton</a:t>
            </a:r>
            <a:endParaRPr lang="en-US" sz="16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sz="1600" b="0" i="0" u="sng" dirty="0">
                <a:solidFill>
                  <a:srgbClr val="5B5FC7"/>
                </a:solidFill>
                <a:effectLst/>
                <a:latin typeface="inherit"/>
                <a:hlinkClick r:id="rId4" tooltip="https://dialin.cpc.dod.teams.microsoft.us/8915e85e-9905-438b-97dd-9827a327b35d?id=743104072"/>
              </a:rPr>
              <a:t>Find a local number</a:t>
            </a:r>
            <a:endParaRPr lang="en-US" sz="1600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 fontAlgn="base"/>
            <a:r>
              <a:rPr lang="en-US" sz="1600" b="0" i="0" dirty="0">
                <a:solidFill>
                  <a:srgbClr val="616161"/>
                </a:solidFill>
                <a:effectLst/>
                <a:latin typeface="inherit"/>
              </a:rPr>
              <a:t>Phone conference ID: 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inherit"/>
              </a:rPr>
              <a:t>743 104 072#</a:t>
            </a:r>
            <a:endParaRPr lang="en-US" sz="16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algn="l" fontAlgn="base"/>
            <a:endParaRPr sz="1600" dirty="0">
              <a:latin typeface="Calibri"/>
              <a:cs typeface="Calibri"/>
            </a:endParaRPr>
          </a:p>
          <a:p>
            <a:pPr marL="12700" marR="1139190">
              <a:lnSpc>
                <a:spcPct val="100000"/>
              </a:lnSpc>
            </a:pPr>
            <a:r>
              <a:rPr sz="1800" b="1" dirty="0">
                <a:solidFill>
                  <a:srgbClr val="1E1C11"/>
                </a:solidFill>
                <a:latin typeface="Arial"/>
                <a:cs typeface="Arial"/>
              </a:rPr>
              <a:t>PGB Minutes</a:t>
            </a:r>
            <a:r>
              <a:rPr sz="1800" b="1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1E1C11"/>
                </a:solidFill>
                <a:latin typeface="Arial"/>
                <a:cs typeface="Arial"/>
              </a:rPr>
              <a:t>&amp; </a:t>
            </a:r>
            <a:r>
              <a:rPr sz="1800" b="1" spc="-10" dirty="0">
                <a:solidFill>
                  <a:srgbClr val="1E1C11"/>
                </a:solidFill>
                <a:latin typeface="Arial"/>
                <a:cs typeface="Arial"/>
              </a:rPr>
              <a:t>documents</a:t>
            </a:r>
            <a:r>
              <a:rPr sz="1800" spc="-10" dirty="0">
                <a:solidFill>
                  <a:srgbClr val="1E1C11"/>
                </a:solidFill>
                <a:latin typeface="Arial"/>
                <a:cs typeface="Arial"/>
              </a:rPr>
              <a:t>: </a:t>
            </a:r>
            <a:r>
              <a:rPr sz="1800" u="sng" spc="-1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5"/>
              </a:rPr>
              <a:t>https://github.com/niemopen/oasis-open-</a:t>
            </a:r>
            <a:r>
              <a:rPr sz="1800" u="none" spc="-10" dirty="0">
                <a:solidFill>
                  <a:srgbClr val="0085BA"/>
                </a:solidFill>
                <a:latin typeface="Arial"/>
                <a:cs typeface="Arial"/>
              </a:rPr>
              <a:t> </a:t>
            </a:r>
            <a:r>
              <a:rPr sz="1800" u="sng" spc="-1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5"/>
              </a:rPr>
              <a:t>project/tree/main/pgb-meeting-minutes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-4762" y="-4762"/>
            <a:ext cx="12201525" cy="143510"/>
            <a:chOff x="-4762" y="-4762"/>
            <a:chExt cx="12201525" cy="14351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905" cy="139065"/>
            </a:xfrm>
            <a:custGeom>
              <a:avLst/>
              <a:gdLst/>
              <a:ahLst/>
              <a:cxnLst/>
              <a:rect l="l" t="t" r="r" b="b"/>
              <a:pathLst>
                <a:path w="1905" h="139065">
                  <a:moveTo>
                    <a:pt x="0" y="138683"/>
                  </a:moveTo>
                  <a:lnTo>
                    <a:pt x="1524" y="138683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13868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12192000" cy="15240"/>
            </a:xfrm>
            <a:custGeom>
              <a:avLst/>
              <a:gdLst/>
              <a:ahLst/>
              <a:cxnLst/>
              <a:rect l="l" t="t" r="r" b="b"/>
              <a:pathLst>
                <a:path w="12192000" h="15240">
                  <a:moveTo>
                    <a:pt x="1219200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2192000" y="1524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12192000" cy="15240"/>
            </a:xfrm>
            <a:custGeom>
              <a:avLst/>
              <a:gdLst/>
              <a:ahLst/>
              <a:cxnLst/>
              <a:rect l="l" t="t" r="r" b="b"/>
              <a:pathLst>
                <a:path w="12192000" h="15240">
                  <a:moveTo>
                    <a:pt x="0" y="15240"/>
                  </a:moveTo>
                  <a:lnTo>
                    <a:pt x="12192000" y="1524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1905" cy="139065"/>
            </a:xfrm>
            <a:custGeom>
              <a:avLst/>
              <a:gdLst/>
              <a:ahLst/>
              <a:cxnLst/>
              <a:rect l="l" t="t" r="r" b="b"/>
              <a:pathLst>
                <a:path w="1905" h="139065">
                  <a:moveTo>
                    <a:pt x="0" y="138683"/>
                  </a:moveTo>
                  <a:lnTo>
                    <a:pt x="1524" y="138683"/>
                  </a:lnTo>
                  <a:lnTo>
                    <a:pt x="1524" y="0"/>
                  </a:lnTo>
                  <a:lnTo>
                    <a:pt x="0" y="0"/>
                  </a:lnTo>
                  <a:lnTo>
                    <a:pt x="0" y="138683"/>
                  </a:lnTo>
                  <a:close/>
                </a:path>
              </a:pathLst>
            </a:custGeom>
            <a:solidFill>
              <a:srgbClr val="D1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0"/>
              <a:ext cx="12192000" cy="15240"/>
            </a:xfrm>
            <a:custGeom>
              <a:avLst/>
              <a:gdLst/>
              <a:ahLst/>
              <a:cxnLst/>
              <a:rect l="l" t="t" r="r" b="b"/>
              <a:pathLst>
                <a:path w="12192000" h="15240">
                  <a:moveTo>
                    <a:pt x="1219200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2192000" y="1524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0"/>
              <a:ext cx="12192000" cy="15240"/>
            </a:xfrm>
            <a:custGeom>
              <a:avLst/>
              <a:gdLst/>
              <a:ahLst/>
              <a:cxnLst/>
              <a:rect l="l" t="t" r="r" b="b"/>
              <a:pathLst>
                <a:path w="12192000" h="15240">
                  <a:moveTo>
                    <a:pt x="0" y="15240"/>
                  </a:moveTo>
                  <a:lnTo>
                    <a:pt x="12192000" y="1524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0"/>
              <a:ext cx="12192000" cy="15240"/>
            </a:xfrm>
            <a:custGeom>
              <a:avLst/>
              <a:gdLst/>
              <a:ahLst/>
              <a:cxnLst/>
              <a:rect l="l" t="t" r="r" b="b"/>
              <a:pathLst>
                <a:path w="12192000" h="15240">
                  <a:moveTo>
                    <a:pt x="1219200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2192000" y="1524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12192000" cy="15240"/>
            </a:xfrm>
            <a:custGeom>
              <a:avLst/>
              <a:gdLst/>
              <a:ahLst/>
              <a:cxnLst/>
              <a:rect l="l" t="t" r="r" b="b"/>
              <a:pathLst>
                <a:path w="12192000" h="15240">
                  <a:moveTo>
                    <a:pt x="0" y="15240"/>
                  </a:moveTo>
                  <a:lnTo>
                    <a:pt x="12192000" y="1524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15240"/>
                  </a:lnTo>
                  <a:close/>
                </a:path>
              </a:pathLst>
            </a:custGeom>
            <a:ln w="9525">
              <a:solidFill>
                <a:srgbClr val="8A8A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E444-95AD-F5E4-392B-15D5074E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TSC Working Group (WG)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89E87-ABE3-BA69-31B8-DC1FD9CB6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5384800" cy="4876800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Kickoff meeting 2 May 2025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Members: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Mike Hume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Brad Bolliger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Paul Wormeli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Jim Cabral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Jim Herbert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Kamran Atri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Thomas Krul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Stephen Sullivan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Beth Smally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Darcy Staley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Katherine Escobar</a:t>
            </a:r>
          </a:p>
          <a:p>
            <a:pPr lvl="1">
              <a:buFont typeface="Arial" panose="020B0604020202020204" pitchFamily="34" charset="0"/>
              <a:buChar char="—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David Kemp</a:t>
            </a:r>
          </a:p>
          <a:p>
            <a:pPr marL="45720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ACE54-892C-5E36-F4DD-FEC116086C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002" y="990599"/>
            <a:ext cx="5384800" cy="4876801"/>
          </a:xfrm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</a:rPr>
              <a:t>2 Major near-term WG issues</a:t>
            </a:r>
          </a:p>
          <a:p>
            <a:pPr marL="0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alibri" panose="020F0502020204030204" pitchFamily="34" charset="0"/>
              <a:buChar char="—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How to raise capital</a:t>
            </a:r>
          </a:p>
          <a:p>
            <a:pPr marL="457200" lvl="1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alibri" panose="020F0502020204030204" pitchFamily="34" charset="0"/>
              <a:buChar char="—"/>
            </a:pP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How to distribute technical model maintenance and update responsibilities to include:</a:t>
            </a:r>
          </a:p>
          <a:p>
            <a:pPr marL="457200" lvl="1" indent="0"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700" dirty="0"/>
              <a:t>Model maintainer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700" dirty="0"/>
              <a:t>Harmonization process lead 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700" dirty="0"/>
              <a:t>Domain content QA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700" dirty="0"/>
              <a:t>Configurations control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700" dirty="0"/>
              <a:t>Model change management documentation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1700" dirty="0"/>
              <a:t>Specification &amp; model release process</a:t>
            </a:r>
          </a:p>
          <a:p>
            <a:pPr marL="1200150" lvl="2" indent="-342900">
              <a:buFont typeface="Wingdings" panose="05000000000000000000" pitchFamily="2" charset="2"/>
              <a:buChar char="§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07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1867" b="0" cap="small" dirty="0">
                <a:solidFill>
                  <a:srgbClr val="000000"/>
                </a:solidFill>
                <a:latin typeface="Arial"/>
                <a:cs typeface="Arial"/>
              </a:rPr>
              <a:t>Defense</a:t>
            </a:r>
            <a:r>
              <a:rPr sz="1867" b="0" cap="small" spc="1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0" cap="small" dirty="0">
                <a:solidFill>
                  <a:srgbClr val="000000"/>
                </a:solidFill>
                <a:latin typeface="Arial"/>
                <a:cs typeface="Arial"/>
              </a:rPr>
              <a:t>Forensics</a:t>
            </a:r>
            <a:r>
              <a:rPr sz="1867" b="0" cap="small" spc="18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0" cap="small" dirty="0">
                <a:solidFill>
                  <a:srgbClr val="000000"/>
                </a:solidFill>
                <a:latin typeface="Arial"/>
                <a:cs typeface="Arial"/>
              </a:rPr>
              <a:t>and</a:t>
            </a:r>
            <a:r>
              <a:rPr sz="1867" b="0" cap="small" spc="16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0" cap="small" dirty="0">
                <a:solidFill>
                  <a:srgbClr val="000000"/>
                </a:solidFill>
                <a:latin typeface="Arial"/>
                <a:cs typeface="Arial"/>
              </a:rPr>
              <a:t>Biometrics</a:t>
            </a:r>
            <a:r>
              <a:rPr sz="1867" b="0" cap="small" spc="21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867" b="0" cap="small" spc="-67" dirty="0">
                <a:solidFill>
                  <a:srgbClr val="000000"/>
                </a:solidFill>
                <a:latin typeface="Arial"/>
                <a:cs typeface="Arial"/>
              </a:rPr>
              <a:t>Agency</a:t>
            </a:r>
            <a:endParaRPr sz="1867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1245" y="6464741"/>
            <a:ext cx="1433407" cy="30442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867" b="1" spc="-13" dirty="0">
                <a:solidFill>
                  <a:srgbClr val="005D91"/>
                </a:solidFill>
                <a:latin typeface="Arial"/>
                <a:cs typeface="Arial"/>
              </a:rPr>
              <a:t>Unclassified</a:t>
            </a:r>
            <a:endParaRPr sz="1867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503" y="2578777"/>
            <a:ext cx="685038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dirty="0">
                <a:solidFill>
                  <a:srgbClr val="1F2729"/>
                </a:solidFill>
                <a:latin typeface="Arial"/>
                <a:cs typeface="Arial"/>
              </a:rPr>
              <a:t>OASIS</a:t>
            </a:r>
            <a:r>
              <a:rPr sz="2667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1F2729"/>
                </a:solidFill>
                <a:latin typeface="Arial"/>
                <a:cs typeface="Arial"/>
              </a:rPr>
              <a:t>NIEMOpen</a:t>
            </a:r>
            <a:r>
              <a:rPr sz="2667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2667" dirty="0">
                <a:solidFill>
                  <a:srgbClr val="1F2729"/>
                </a:solidFill>
                <a:latin typeface="Arial"/>
                <a:cs typeface="Arial"/>
              </a:rPr>
              <a:t>Forensics</a:t>
            </a:r>
            <a:r>
              <a:rPr sz="2667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2667" spc="-13" dirty="0">
                <a:solidFill>
                  <a:srgbClr val="1F2729"/>
                </a:solidFill>
                <a:latin typeface="Arial"/>
                <a:cs typeface="Arial"/>
              </a:rPr>
              <a:t>Sub-Committee</a:t>
            </a:r>
            <a:endParaRPr sz="26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8343" y="3590204"/>
            <a:ext cx="5515187" cy="282920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733" dirty="0">
                <a:latin typeface="Arial"/>
                <a:cs typeface="Arial"/>
              </a:rPr>
              <a:t>Proposing</a:t>
            </a:r>
            <a:r>
              <a:rPr sz="1733" spc="-53" dirty="0">
                <a:latin typeface="Arial"/>
                <a:cs typeface="Arial"/>
              </a:rPr>
              <a:t> </a:t>
            </a:r>
            <a:r>
              <a:rPr sz="1733" dirty="0">
                <a:latin typeface="Arial"/>
                <a:cs typeface="Arial"/>
              </a:rPr>
              <a:t>OASIS</a:t>
            </a:r>
            <a:r>
              <a:rPr sz="1733" spc="-87" dirty="0">
                <a:latin typeface="Arial"/>
                <a:cs typeface="Arial"/>
              </a:rPr>
              <a:t> </a:t>
            </a:r>
            <a:r>
              <a:rPr sz="1733" dirty="0">
                <a:latin typeface="Arial"/>
                <a:cs typeface="Arial"/>
              </a:rPr>
              <a:t>NIEMOpen</a:t>
            </a:r>
            <a:r>
              <a:rPr sz="1733" spc="-40" dirty="0">
                <a:latin typeface="Arial"/>
                <a:cs typeface="Arial"/>
              </a:rPr>
              <a:t> </a:t>
            </a:r>
            <a:r>
              <a:rPr sz="1733" dirty="0">
                <a:latin typeface="Arial"/>
                <a:cs typeface="Arial"/>
              </a:rPr>
              <a:t>Forensics</a:t>
            </a:r>
            <a:r>
              <a:rPr sz="1733" spc="-53" dirty="0">
                <a:latin typeface="Arial"/>
                <a:cs typeface="Arial"/>
              </a:rPr>
              <a:t> </a:t>
            </a:r>
            <a:r>
              <a:rPr sz="1733" spc="-27" dirty="0">
                <a:latin typeface="Arial"/>
                <a:cs typeface="Arial"/>
              </a:rPr>
              <a:t>Sub-</a:t>
            </a:r>
            <a:r>
              <a:rPr sz="1733" spc="-13" dirty="0">
                <a:latin typeface="Arial"/>
                <a:cs typeface="Arial"/>
              </a:rPr>
              <a:t>Committee</a:t>
            </a:r>
            <a:endParaRPr sz="1733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0305" y="3385014"/>
            <a:ext cx="3273425" cy="327716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517701"/>
            <a:ext cx="14630400" cy="428387"/>
          </a:xfrm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130383">
              <a:lnSpc>
                <a:spcPct val="100000"/>
              </a:lnSpc>
              <a:spcBef>
                <a:spcPts val="140"/>
              </a:spcBef>
            </a:pPr>
            <a:r>
              <a:rPr sz="2667" spc="73" dirty="0"/>
              <a:t>About</a:t>
            </a:r>
            <a:r>
              <a:rPr sz="2667" spc="80" dirty="0"/>
              <a:t> </a:t>
            </a:r>
            <a:r>
              <a:rPr sz="2667" spc="193" dirty="0"/>
              <a:t>DFBA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389872" y="1279115"/>
            <a:ext cx="9889912" cy="2001403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23323" marR="6773" indent="-406390">
              <a:lnSpc>
                <a:spcPct val="115100"/>
              </a:lnSpc>
              <a:spcBef>
                <a:spcPts val="127"/>
              </a:spcBef>
              <a:buClr>
                <a:srgbClr val="606060"/>
              </a:buClr>
              <a:buChar char="•"/>
              <a:tabLst>
                <a:tab pos="423323" algn="l"/>
              </a:tabLst>
            </a:pP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The</a:t>
            </a:r>
            <a:r>
              <a:rPr sz="1600" spc="-4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Defense</a:t>
            </a:r>
            <a:r>
              <a:rPr sz="1600" spc="-6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Forensics</a:t>
            </a:r>
            <a:r>
              <a:rPr sz="1600" spc="-3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and</a:t>
            </a:r>
            <a:r>
              <a:rPr sz="1600" spc="-4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Biometrics</a:t>
            </a:r>
            <a:r>
              <a:rPr sz="1600" spc="-4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Agency</a:t>
            </a:r>
            <a:r>
              <a:rPr sz="1600" spc="-3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(DFBA)</a:t>
            </a:r>
            <a:r>
              <a:rPr sz="1600" spc="-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is</a:t>
            </a:r>
            <a:r>
              <a:rPr sz="1600" spc="-8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</a:t>
            </a:r>
            <a:r>
              <a:rPr sz="1600" spc="-2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Direct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Reporting</a:t>
            </a:r>
            <a:r>
              <a:rPr sz="1600" spc="-7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Unit</a:t>
            </a:r>
            <a:r>
              <a:rPr sz="1600" spc="-2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(DRU). DFBA’s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mission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is</a:t>
            </a:r>
            <a:r>
              <a:rPr sz="1600" spc="-2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to</a:t>
            </a:r>
            <a:r>
              <a:rPr sz="1600" spc="-2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73737"/>
                </a:solidFill>
                <a:latin typeface="Arial"/>
                <a:cs typeface="Arial"/>
              </a:rPr>
              <a:t>lead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,</a:t>
            </a:r>
            <a:r>
              <a:rPr sz="1600" spc="-2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73737"/>
                </a:solidFill>
                <a:latin typeface="Arial"/>
                <a:cs typeface="Arial"/>
              </a:rPr>
              <a:t>consolidate</a:t>
            </a:r>
            <a:r>
              <a:rPr sz="1600" b="1" spc="-2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and</a:t>
            </a:r>
            <a:r>
              <a:rPr sz="1600" spc="-4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373737"/>
                </a:solidFill>
                <a:latin typeface="Arial"/>
                <a:cs typeface="Arial"/>
              </a:rPr>
              <a:t>coordinate</a:t>
            </a:r>
            <a:r>
              <a:rPr sz="1600" b="1" spc="-2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forensics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and</a:t>
            </a:r>
            <a:r>
              <a:rPr sz="1600" spc="-6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biometrics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activities</a:t>
            </a:r>
            <a:r>
              <a:rPr sz="1600" spc="-2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and</a:t>
            </a:r>
            <a:r>
              <a:rPr sz="1600" spc="-4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operations</a:t>
            </a:r>
            <a:r>
              <a:rPr sz="1600" spc="-6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for</a:t>
            </a:r>
            <a:r>
              <a:rPr sz="1600" spc="-33" dirty="0">
                <a:solidFill>
                  <a:srgbClr val="373737"/>
                </a:solidFill>
                <a:latin typeface="Arial"/>
                <a:cs typeface="Arial"/>
              </a:rPr>
              <a:t> the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Department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of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Defense</a:t>
            </a:r>
            <a:r>
              <a:rPr sz="1600" spc="-6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in support</a:t>
            </a:r>
            <a:r>
              <a:rPr sz="1600" spc="-4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of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identity</a:t>
            </a:r>
            <a:r>
              <a:rPr sz="1600" spc="-3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operations.</a:t>
            </a:r>
            <a:endParaRPr sz="1600">
              <a:latin typeface="Arial"/>
              <a:cs typeface="Arial"/>
            </a:endParaRPr>
          </a:p>
          <a:p>
            <a:pPr marL="423323" marR="87204" indent="-406390">
              <a:lnSpc>
                <a:spcPct val="114999"/>
              </a:lnSpc>
              <a:buClr>
                <a:srgbClr val="606060"/>
              </a:buClr>
              <a:buChar char="•"/>
              <a:tabLst>
                <a:tab pos="423323" algn="l"/>
              </a:tabLst>
            </a:pP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DFBA carries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out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the</a:t>
            </a:r>
            <a:r>
              <a:rPr sz="1600" spc="-3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DoD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Executive</a:t>
            </a:r>
            <a:r>
              <a:rPr sz="1600" spc="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Agent</a:t>
            </a:r>
            <a:r>
              <a:rPr sz="1600" spc="-3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responsibilities</a:t>
            </a:r>
            <a:r>
              <a:rPr sz="1600" spc="-4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for</a:t>
            </a:r>
            <a:r>
              <a:rPr sz="1600" spc="-2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both</a:t>
            </a:r>
            <a:r>
              <a:rPr sz="1600" spc="-2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forensics</a:t>
            </a:r>
            <a:r>
              <a:rPr sz="1600" spc="-4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and</a:t>
            </a:r>
            <a:r>
              <a:rPr sz="1600" spc="-2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biometrics</a:t>
            </a:r>
            <a:r>
              <a:rPr sz="1600" spc="-4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on</a:t>
            </a:r>
            <a:r>
              <a:rPr sz="1600" spc="-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behalf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373737"/>
                </a:solidFill>
                <a:latin typeface="Arial"/>
                <a:cs typeface="Arial"/>
              </a:rPr>
              <a:t>of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the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Secretary</a:t>
            </a:r>
            <a:r>
              <a:rPr sz="1600" spc="-4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the</a:t>
            </a:r>
            <a:r>
              <a:rPr sz="1600" spc="-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Army</a:t>
            </a:r>
            <a:r>
              <a:rPr sz="1600" spc="-2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and</a:t>
            </a:r>
            <a:r>
              <a:rPr sz="1600" spc="-3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the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Provost Marshal</a:t>
            </a:r>
            <a:r>
              <a:rPr sz="1600" spc="-4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General.</a:t>
            </a:r>
            <a:endParaRPr sz="1600">
              <a:latin typeface="Arial"/>
              <a:cs typeface="Arial"/>
            </a:endParaRPr>
          </a:p>
          <a:p>
            <a:pPr marL="422476" indent="-405543">
              <a:spcBef>
                <a:spcPts val="287"/>
              </a:spcBef>
              <a:buClr>
                <a:srgbClr val="606060"/>
              </a:buClr>
              <a:buChar char="•"/>
              <a:tabLst>
                <a:tab pos="422476" algn="l"/>
              </a:tabLst>
            </a:pP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DFBA</a:t>
            </a:r>
            <a:r>
              <a:rPr sz="1600" spc="-7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coordinates</a:t>
            </a:r>
            <a:r>
              <a:rPr sz="1600" spc="-6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data-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sharing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between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U.S.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government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agencies</a:t>
            </a:r>
            <a:r>
              <a:rPr sz="1600" spc="-6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and</a:t>
            </a:r>
            <a:r>
              <a:rPr sz="1600" spc="-40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foreign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nations,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as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well</a:t>
            </a:r>
            <a:r>
              <a:rPr sz="1600" spc="-3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as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 other</a:t>
            </a:r>
            <a:endParaRPr sz="1600">
              <a:latin typeface="Arial"/>
              <a:cs typeface="Arial"/>
            </a:endParaRPr>
          </a:p>
          <a:p>
            <a:pPr marL="423323">
              <a:spcBef>
                <a:spcPts val="287"/>
              </a:spcBef>
            </a:pPr>
            <a:r>
              <a:rPr sz="1600" dirty="0">
                <a:solidFill>
                  <a:srgbClr val="373737"/>
                </a:solidFill>
                <a:latin typeface="Arial"/>
                <a:cs typeface="Arial"/>
              </a:rPr>
              <a:t>executive</a:t>
            </a:r>
            <a:r>
              <a:rPr sz="1600" spc="-53" dirty="0">
                <a:solidFill>
                  <a:srgbClr val="373737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373737"/>
                </a:solidFill>
                <a:latin typeface="Arial"/>
                <a:cs typeface="Arial"/>
              </a:rPr>
              <a:t>duties.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6822" y="90931"/>
            <a:ext cx="1813391" cy="181338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72680" y="3395827"/>
            <a:ext cx="7046467" cy="30767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0" y="0"/>
            <a:ext cx="0" cy="20768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50799">
              <a:spcBef>
                <a:spcPts val="20"/>
              </a:spcBef>
            </a:pPr>
            <a:fld id="{81D60167-4931-47E6-BA6A-407CBD079E47}" type="slidenum">
              <a:rPr spc="33" dirty="0"/>
              <a:pPr marL="50799">
                <a:spcBef>
                  <a:spcPts val="20"/>
                </a:spcBef>
              </a:pPr>
              <a:t>32</a:t>
            </a:fld>
            <a:endParaRPr spc="33" dirty="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554134" y="8475135"/>
            <a:ext cx="5147733" cy="168486"/>
          </a:xfrm>
          <a:prstGeom prst="rect">
            <a:avLst/>
          </a:prstGeom>
        </p:spPr>
        <p:txBody>
          <a:bodyPr vert="horz" wrap="square" lIns="0" tIns="4233" rIns="0" bIns="0" rtlCol="0" anchor="t">
            <a:spAutoFit/>
          </a:bodyPr>
          <a:lstStyle/>
          <a:p>
            <a:pPr marL="16933">
              <a:spcBef>
                <a:spcPts val="33"/>
              </a:spcBef>
            </a:pPr>
            <a:r>
              <a:rPr spc="-13" dirty="0"/>
              <a:t>Unclassified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517700"/>
            <a:ext cx="14630400" cy="513264"/>
          </a:xfrm>
          <a:prstGeom prst="rect">
            <a:avLst/>
          </a:prstGeom>
        </p:spPr>
        <p:txBody>
          <a:bodyPr vert="horz" wrap="square" lIns="0" tIns="101836" rIns="0" bIns="0" rtlCol="0" anchor="t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spc="220" dirty="0"/>
              <a:t>DFBA</a:t>
            </a:r>
            <a:r>
              <a:rPr sz="2667" spc="100" dirty="0"/>
              <a:t> </a:t>
            </a:r>
            <a:r>
              <a:rPr sz="2667" spc="93" dirty="0"/>
              <a:t>Standards</a:t>
            </a:r>
            <a:r>
              <a:rPr sz="2667" spc="107" dirty="0"/>
              <a:t> </a:t>
            </a:r>
            <a:r>
              <a:rPr sz="2667" spc="87" dirty="0"/>
              <a:t>Functions</a:t>
            </a:r>
            <a:endParaRPr sz="2667"/>
          </a:p>
        </p:txBody>
      </p:sp>
      <p:sp>
        <p:nvSpPr>
          <p:cNvPr id="3" name="object 3"/>
          <p:cNvSpPr txBox="1"/>
          <p:nvPr/>
        </p:nvSpPr>
        <p:spPr>
          <a:xfrm>
            <a:off x="558935" y="1584621"/>
            <a:ext cx="10018607" cy="4009132"/>
          </a:xfrm>
          <a:prstGeom prst="rect">
            <a:avLst/>
          </a:prstGeom>
        </p:spPr>
        <p:txBody>
          <a:bodyPr vert="horz" wrap="square" lIns="0" tIns="28787" rIns="0" bIns="0" rtlCol="0">
            <a:spAutoFit/>
          </a:bodyPr>
          <a:lstStyle/>
          <a:p>
            <a:pPr marL="474121" marR="195575" indent="-458035">
              <a:lnSpc>
                <a:spcPct val="95100"/>
              </a:lnSpc>
              <a:spcBef>
                <a:spcPts val="227"/>
              </a:spcBef>
              <a:buClr>
                <a:srgbClr val="606060"/>
              </a:buClr>
              <a:buSzPct val="150000"/>
              <a:buFont typeface="Arial"/>
              <a:buChar char="•"/>
              <a:tabLst>
                <a:tab pos="474121" algn="l"/>
              </a:tabLst>
            </a:pPr>
            <a:r>
              <a:rPr sz="1600" b="1" dirty="0">
                <a:solidFill>
                  <a:srgbClr val="1F2729"/>
                </a:solidFill>
                <a:latin typeface="Arial"/>
                <a:cs typeface="Arial"/>
              </a:rPr>
              <a:t>Advocate</a:t>
            </a:r>
            <a:r>
              <a:rPr sz="1600" b="1" spc="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DoD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interest,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2729"/>
                </a:solidFill>
                <a:latin typeface="Arial"/>
                <a:cs typeface="Arial"/>
              </a:rPr>
              <a:t>facilitate</a:t>
            </a:r>
            <a:r>
              <a:rPr sz="1600" b="1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formal</a:t>
            </a:r>
            <a:r>
              <a:rPr sz="1600" spc="-8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adoption,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2729"/>
                </a:solidFill>
                <a:latin typeface="Arial"/>
                <a:cs typeface="Arial"/>
              </a:rPr>
              <a:t>provide</a:t>
            </a:r>
            <a:r>
              <a:rPr sz="1600" b="1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consistent</a:t>
            </a:r>
            <a:r>
              <a:rPr sz="1600" spc="-8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implementation</a:t>
            </a:r>
            <a:r>
              <a:rPr sz="1600" spc="-8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guidance,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and </a:t>
            </a:r>
            <a:r>
              <a:rPr sz="1600" b="1" dirty="0">
                <a:solidFill>
                  <a:srgbClr val="1F2729"/>
                </a:solidFill>
                <a:latin typeface="Arial"/>
                <a:cs typeface="Arial"/>
              </a:rPr>
              <a:t>accelerate</a:t>
            </a:r>
            <a:r>
              <a:rPr sz="1600" b="1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the</a:t>
            </a:r>
            <a:r>
              <a:rPr sz="1600" spc="-7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development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forensic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biometric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standards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both</a:t>
            </a:r>
            <a:r>
              <a:rPr sz="1600" spc="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2729"/>
                </a:solidFill>
                <a:latin typeface="Arial"/>
                <a:cs typeface="Arial"/>
              </a:rPr>
              <a:t>nationally</a:t>
            </a:r>
            <a:r>
              <a:rPr sz="1600" b="1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1F2729"/>
                </a:solidFill>
                <a:latin typeface="Arial"/>
                <a:cs typeface="Arial"/>
              </a:rPr>
              <a:t>internationally</a:t>
            </a:r>
            <a:r>
              <a:rPr sz="1600" b="1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on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behalf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6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the</a:t>
            </a:r>
            <a:r>
              <a:rPr sz="16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DoD</a:t>
            </a:r>
            <a:r>
              <a:rPr sz="16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Forensic</a:t>
            </a:r>
            <a:r>
              <a:rPr sz="16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Biometric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Enterprises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in</a:t>
            </a:r>
            <a:r>
              <a:rPr sz="1600" spc="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order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to</a:t>
            </a:r>
            <a:r>
              <a:rPr sz="1600" spc="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enhance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interoperability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among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joint,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interagency,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international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multinational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(JIIM)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partners.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27"/>
              </a:spcBef>
              <a:buClr>
                <a:srgbClr val="606060"/>
              </a:buClr>
              <a:buFont typeface="Arial"/>
              <a:buChar char="•"/>
            </a:pPr>
            <a:endParaRPr sz="1600">
              <a:latin typeface="Arial"/>
              <a:cs typeface="Arial"/>
            </a:endParaRPr>
          </a:p>
          <a:p>
            <a:pPr marL="474121" marR="75351" indent="-458035">
              <a:lnSpc>
                <a:spcPts val="1827"/>
              </a:lnSpc>
              <a:buClr>
                <a:srgbClr val="606060"/>
              </a:buClr>
              <a:buSzPct val="150000"/>
              <a:buChar char="•"/>
              <a:tabLst>
                <a:tab pos="474121" algn="l"/>
              </a:tabLst>
            </a:pP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Champion</a:t>
            </a:r>
            <a:r>
              <a:rPr sz="1600" spc="-8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Forensic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Biometric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standards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development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across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USG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international</a:t>
            </a:r>
            <a:r>
              <a:rPr sz="1600" spc="-7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levels</a:t>
            </a:r>
            <a:r>
              <a:rPr sz="1600" spc="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in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order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to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develop,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revise,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give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guidance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on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all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Forensic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Biometric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Standards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to</a:t>
            </a:r>
            <a:r>
              <a:rPr sz="16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be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used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by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the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 DoD.</a:t>
            </a:r>
            <a:endParaRPr sz="1600">
              <a:latin typeface="Arial"/>
              <a:cs typeface="Arial"/>
            </a:endParaRPr>
          </a:p>
          <a:p>
            <a:pPr marL="474121" indent="-457189">
              <a:lnSpc>
                <a:spcPts val="1873"/>
              </a:lnSpc>
              <a:spcBef>
                <a:spcPts val="1680"/>
              </a:spcBef>
              <a:buClr>
                <a:srgbClr val="606060"/>
              </a:buClr>
              <a:buSzPct val="150000"/>
              <a:buChar char="•"/>
              <a:tabLst>
                <a:tab pos="474121" algn="l"/>
              </a:tabLst>
            </a:pP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Work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to ensure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that</a:t>
            </a:r>
            <a:r>
              <a:rPr sz="16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Biometric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Forensic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capabilities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are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developed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to be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interoperable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with</a:t>
            </a:r>
            <a:r>
              <a:rPr sz="1600" spc="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existing</a:t>
            </a:r>
            <a:endParaRPr sz="1600">
              <a:latin typeface="Arial"/>
              <a:cs typeface="Arial"/>
            </a:endParaRPr>
          </a:p>
          <a:p>
            <a:pPr marL="474121">
              <a:lnSpc>
                <a:spcPts val="1873"/>
              </a:lnSpc>
            </a:pP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capabilities,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both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internal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external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to</a:t>
            </a:r>
            <a:r>
              <a:rPr sz="16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the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DoD.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27"/>
              </a:spcBef>
            </a:pPr>
            <a:endParaRPr sz="1600">
              <a:latin typeface="Arial"/>
              <a:cs typeface="Arial"/>
            </a:endParaRPr>
          </a:p>
          <a:p>
            <a:pPr marL="474121" marR="6773" indent="-458035">
              <a:lnSpc>
                <a:spcPts val="1827"/>
              </a:lnSpc>
              <a:buClr>
                <a:srgbClr val="606060"/>
              </a:buClr>
              <a:buSzPct val="150000"/>
              <a:buChar char="•"/>
              <a:tabLst>
                <a:tab pos="474121" algn="l"/>
              </a:tabLst>
            </a:pP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Coordinate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8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collaborate</a:t>
            </a:r>
            <a:r>
              <a:rPr sz="1600" spc="-7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with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the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various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DoD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entities,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interagency</a:t>
            </a:r>
            <a:r>
              <a:rPr sz="1600" spc="-7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communities,</a:t>
            </a:r>
            <a:r>
              <a:rPr sz="1600" spc="-7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foreign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mission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partners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in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order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to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facilitate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consistent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adoption</a:t>
            </a:r>
            <a:r>
              <a:rPr sz="1600" spc="-8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implementation</a:t>
            </a:r>
            <a:r>
              <a:rPr sz="1600" spc="-8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Forensic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Biometric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Standards.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Provide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subject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matter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expertise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maintain</a:t>
            </a:r>
            <a:r>
              <a:rPr sz="1600" spc="-8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situational</a:t>
            </a:r>
            <a:r>
              <a:rPr sz="1600" spc="-7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awareness</a:t>
            </a:r>
            <a:r>
              <a:rPr sz="1600" spc="-7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6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new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technologies.</a:t>
            </a:r>
            <a:endParaRPr sz="1600">
              <a:latin typeface="Arial"/>
              <a:cs typeface="Arial"/>
            </a:endParaRPr>
          </a:p>
          <a:p>
            <a:pPr marL="474121" marR="132077" indent="-458035">
              <a:lnSpc>
                <a:spcPts val="1827"/>
              </a:lnSpc>
              <a:spcBef>
                <a:spcPts val="1820"/>
              </a:spcBef>
              <a:buClr>
                <a:srgbClr val="606060"/>
              </a:buClr>
              <a:buSzPct val="150000"/>
              <a:buChar char="•"/>
              <a:tabLst>
                <a:tab pos="474121" algn="l"/>
              </a:tabLst>
            </a:pP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Submit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recommendations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</a:t>
            </a:r>
            <a:r>
              <a:rPr sz="16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formal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DoD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adoption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published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standards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to</a:t>
            </a:r>
            <a:r>
              <a:rPr sz="16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DoD and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IC Joint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 Enterprise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Standards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Committee</a:t>
            </a:r>
            <a:r>
              <a:rPr sz="16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review</a:t>
            </a:r>
            <a:r>
              <a:rPr sz="16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6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13" dirty="0">
                <a:solidFill>
                  <a:srgbClr val="1F2729"/>
                </a:solidFill>
                <a:latin typeface="Arial"/>
                <a:cs typeface="Arial"/>
              </a:rPr>
              <a:t>approval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93390" y="6349321"/>
            <a:ext cx="1312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7" dirty="0">
                <a:solidFill>
                  <a:srgbClr val="1F2729"/>
                </a:solidFill>
                <a:latin typeface="Calibri"/>
                <a:cs typeface="Calibri"/>
              </a:rPr>
              <a:t>3</a:t>
            </a:r>
            <a:endParaRPr sz="1333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6822" y="90931"/>
            <a:ext cx="1813391" cy="18133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5554134" y="8475135"/>
            <a:ext cx="5147733" cy="168486"/>
          </a:xfrm>
          <a:prstGeom prst="rect">
            <a:avLst/>
          </a:prstGeom>
        </p:spPr>
        <p:txBody>
          <a:bodyPr vert="horz" wrap="square" lIns="0" tIns="4233" rIns="0" bIns="0" rtlCol="0" anchor="t">
            <a:spAutoFit/>
          </a:bodyPr>
          <a:lstStyle/>
          <a:p>
            <a:pPr marL="16933">
              <a:spcBef>
                <a:spcPts val="33"/>
              </a:spcBef>
            </a:pPr>
            <a:r>
              <a:rPr spc="-13" dirty="0"/>
              <a:t>Unclassified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6822" y="90931"/>
            <a:ext cx="1813391" cy="18133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800" y="517701"/>
            <a:ext cx="14630400" cy="520206"/>
          </a:xfrm>
          <a:prstGeom prst="rect">
            <a:avLst/>
          </a:prstGeom>
        </p:spPr>
        <p:txBody>
          <a:bodyPr vert="horz" wrap="square" lIns="0" tIns="108711" rIns="0" bIns="0" rtlCol="0" anchor="t">
            <a:spAutoFit/>
          </a:bodyPr>
          <a:lstStyle/>
          <a:p>
            <a:pPr marL="130383">
              <a:lnSpc>
                <a:spcPct val="100000"/>
              </a:lnSpc>
              <a:spcBef>
                <a:spcPts val="140"/>
              </a:spcBef>
            </a:pPr>
            <a:r>
              <a:rPr sz="2667" spc="93" dirty="0"/>
              <a:t>NIEMOpen</a:t>
            </a:r>
            <a:r>
              <a:rPr sz="2667" spc="53" dirty="0"/>
              <a:t> </a:t>
            </a:r>
            <a:r>
              <a:rPr sz="2667" spc="93" dirty="0"/>
              <a:t>Experience</a:t>
            </a:r>
            <a:endParaRPr sz="2667"/>
          </a:p>
        </p:txBody>
      </p:sp>
      <p:sp>
        <p:nvSpPr>
          <p:cNvPr id="4" name="object 4"/>
          <p:cNvSpPr txBox="1"/>
          <p:nvPr/>
        </p:nvSpPr>
        <p:spPr>
          <a:xfrm>
            <a:off x="673133" y="1607558"/>
            <a:ext cx="7777480" cy="3280171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473275" indent="-456342">
              <a:spcBef>
                <a:spcPts val="473"/>
              </a:spcBef>
              <a:buClr>
                <a:srgbClr val="606060"/>
              </a:buClr>
              <a:buSzPct val="128571"/>
              <a:buChar char="•"/>
              <a:tabLst>
                <a:tab pos="473275" algn="l"/>
              </a:tabLst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DoD</a:t>
            </a:r>
            <a:r>
              <a:rPr sz="1867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Electronic</a:t>
            </a:r>
            <a:r>
              <a:rPr sz="1867" spc="-8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Biometric</a:t>
            </a:r>
            <a:r>
              <a:rPr sz="1867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Transmission</a:t>
            </a:r>
            <a:r>
              <a:rPr sz="1867" spc="-8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Specification</a:t>
            </a:r>
            <a:r>
              <a:rPr sz="1867" spc="-8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(DoD</a:t>
            </a:r>
            <a:r>
              <a:rPr sz="1867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EBTS)</a:t>
            </a:r>
            <a:r>
              <a:rPr sz="1867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33" dirty="0">
                <a:solidFill>
                  <a:srgbClr val="1F2729"/>
                </a:solidFill>
                <a:latin typeface="Arial"/>
                <a:cs typeface="Arial"/>
              </a:rPr>
              <a:t>4.1</a:t>
            </a:r>
            <a:endParaRPr sz="1867">
              <a:latin typeface="Arial"/>
              <a:cs typeface="Arial"/>
            </a:endParaRPr>
          </a:p>
          <a:p>
            <a:pPr marL="1082860" lvl="1" indent="-422476">
              <a:spcBef>
                <a:spcPts val="339"/>
              </a:spcBef>
              <a:buClr>
                <a:srgbClr val="606060"/>
              </a:buClr>
              <a:buChar char="•"/>
              <a:tabLst>
                <a:tab pos="1082860" algn="l"/>
              </a:tabLst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Standard</a:t>
            </a:r>
            <a:r>
              <a:rPr sz="1867" spc="-10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for</a:t>
            </a:r>
            <a:r>
              <a:rPr sz="1867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exchanging</a:t>
            </a:r>
            <a:r>
              <a:rPr sz="1867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biometric</a:t>
            </a:r>
            <a:r>
              <a:rPr sz="1867" spc="-7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data</a:t>
            </a:r>
            <a:r>
              <a:rPr sz="1867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between</a:t>
            </a:r>
            <a:r>
              <a:rPr sz="1867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DoD</a:t>
            </a:r>
            <a:r>
              <a:rPr sz="1867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1F2729"/>
                </a:solidFill>
                <a:latin typeface="Arial"/>
                <a:cs typeface="Arial"/>
              </a:rPr>
              <a:t>systems</a:t>
            </a:r>
            <a:endParaRPr sz="1867">
              <a:latin typeface="Arial"/>
              <a:cs typeface="Arial"/>
            </a:endParaRPr>
          </a:p>
          <a:p>
            <a:pPr marL="1082860" lvl="1" indent="-422476">
              <a:spcBef>
                <a:spcPts val="333"/>
              </a:spcBef>
              <a:buClr>
                <a:srgbClr val="606060"/>
              </a:buClr>
              <a:buChar char="•"/>
              <a:tabLst>
                <a:tab pos="1082860" algn="l"/>
              </a:tabLst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NIEM</a:t>
            </a:r>
            <a:r>
              <a:rPr sz="1867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1F2729"/>
                </a:solidFill>
                <a:latin typeface="Arial"/>
                <a:cs typeface="Arial"/>
              </a:rPr>
              <a:t>conformant</a:t>
            </a:r>
            <a:endParaRPr sz="1867">
              <a:latin typeface="Arial"/>
              <a:cs typeface="Arial"/>
            </a:endParaRPr>
          </a:p>
          <a:p>
            <a:pPr marL="1082860" lvl="1" indent="-422476">
              <a:spcBef>
                <a:spcPts val="333"/>
              </a:spcBef>
              <a:buClr>
                <a:srgbClr val="606060"/>
              </a:buClr>
              <a:buChar char="•"/>
              <a:tabLst>
                <a:tab pos="1082860" algn="l"/>
              </a:tabLst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Based</a:t>
            </a:r>
            <a:r>
              <a:rPr sz="1867" spc="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on</a:t>
            </a:r>
            <a:r>
              <a:rPr sz="1867" spc="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1F2729"/>
                </a:solidFill>
                <a:latin typeface="Arial"/>
                <a:cs typeface="Arial"/>
              </a:rPr>
              <a:t>ANSI-NIST-</a:t>
            </a:r>
            <a:r>
              <a:rPr sz="1867" spc="-33" dirty="0">
                <a:solidFill>
                  <a:srgbClr val="1F2729"/>
                </a:solidFill>
                <a:latin typeface="Arial"/>
                <a:cs typeface="Arial"/>
              </a:rPr>
              <a:t>ITL</a:t>
            </a:r>
            <a:endParaRPr sz="1867">
              <a:latin typeface="Arial"/>
              <a:cs typeface="Arial"/>
            </a:endParaRPr>
          </a:p>
          <a:p>
            <a:pPr marL="473275" indent="-456342">
              <a:spcBef>
                <a:spcPts val="339"/>
              </a:spcBef>
              <a:buClr>
                <a:srgbClr val="606060"/>
              </a:buClr>
              <a:buSzPct val="128571"/>
              <a:buChar char="•"/>
              <a:tabLst>
                <a:tab pos="473275" algn="l"/>
              </a:tabLst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NIEMOpen</a:t>
            </a:r>
            <a:r>
              <a:rPr sz="1867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Biometrics</a:t>
            </a:r>
            <a:r>
              <a:rPr sz="1867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Domain</a:t>
            </a:r>
            <a:r>
              <a:rPr sz="1867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27" dirty="0">
                <a:solidFill>
                  <a:srgbClr val="1F2729"/>
                </a:solidFill>
                <a:latin typeface="Arial"/>
                <a:cs typeface="Arial"/>
              </a:rPr>
              <a:t>Co-</a:t>
            </a:r>
            <a:r>
              <a:rPr sz="1867" spc="-13" dirty="0">
                <a:solidFill>
                  <a:srgbClr val="1F2729"/>
                </a:solidFill>
                <a:latin typeface="Arial"/>
                <a:cs typeface="Arial"/>
              </a:rPr>
              <a:t>Chair</a:t>
            </a:r>
            <a:endParaRPr sz="1867">
              <a:latin typeface="Arial"/>
              <a:cs typeface="Arial"/>
            </a:endParaRPr>
          </a:p>
          <a:p>
            <a:pPr marL="473275" indent="-456342">
              <a:spcBef>
                <a:spcPts val="339"/>
              </a:spcBef>
              <a:buClr>
                <a:srgbClr val="606060"/>
              </a:buClr>
              <a:buSzPct val="128571"/>
              <a:buChar char="•"/>
              <a:tabLst>
                <a:tab pos="473275" algn="l"/>
              </a:tabLst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Members</a:t>
            </a:r>
            <a:r>
              <a:rPr sz="1867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867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NIEMOpen</a:t>
            </a:r>
            <a:r>
              <a:rPr sz="1867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MilOps</a:t>
            </a:r>
            <a:r>
              <a:rPr sz="1867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Community</a:t>
            </a:r>
            <a:r>
              <a:rPr sz="1867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867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1F2729"/>
                </a:solidFill>
                <a:latin typeface="Arial"/>
                <a:cs typeface="Arial"/>
              </a:rPr>
              <a:t>Interest</a:t>
            </a:r>
            <a:endParaRPr sz="1867">
              <a:latin typeface="Arial"/>
              <a:cs typeface="Arial"/>
            </a:endParaRPr>
          </a:p>
          <a:p>
            <a:pPr marL="473275" indent="-456342">
              <a:spcBef>
                <a:spcPts val="333"/>
              </a:spcBef>
              <a:buClr>
                <a:srgbClr val="606060"/>
              </a:buClr>
              <a:buSzPct val="128571"/>
              <a:buChar char="•"/>
              <a:tabLst>
                <a:tab pos="473275" algn="l"/>
              </a:tabLst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Members</a:t>
            </a:r>
            <a:r>
              <a:rPr sz="1867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867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NBAC</a:t>
            </a:r>
            <a:r>
              <a:rPr sz="1867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867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27" dirty="0">
                <a:solidFill>
                  <a:srgbClr val="1F2729"/>
                </a:solidFill>
                <a:latin typeface="Arial"/>
                <a:cs typeface="Arial"/>
              </a:rPr>
              <a:t>NTAC</a:t>
            </a:r>
            <a:endParaRPr sz="1867">
              <a:latin typeface="Arial"/>
              <a:cs typeface="Arial"/>
            </a:endParaRPr>
          </a:p>
          <a:p>
            <a:pPr marL="473275" indent="-456342">
              <a:spcBef>
                <a:spcPts val="339"/>
              </a:spcBef>
              <a:buClr>
                <a:srgbClr val="606060"/>
              </a:buClr>
              <a:buSzPct val="128571"/>
              <a:buChar char="•"/>
              <a:tabLst>
                <a:tab pos="473275" algn="l"/>
              </a:tabLst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Conformance</a:t>
            </a:r>
            <a:r>
              <a:rPr sz="1867" spc="-10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1F2729"/>
                </a:solidFill>
                <a:latin typeface="Arial"/>
                <a:cs typeface="Arial"/>
              </a:rPr>
              <a:t>Testing</a:t>
            </a:r>
            <a:endParaRPr sz="1867">
              <a:latin typeface="Arial"/>
              <a:cs typeface="Arial"/>
            </a:endParaRPr>
          </a:p>
          <a:p>
            <a:pPr marL="1082860" lvl="1" indent="-422476">
              <a:spcBef>
                <a:spcPts val="333"/>
              </a:spcBef>
              <a:buClr>
                <a:srgbClr val="606060"/>
              </a:buClr>
              <a:buChar char="•"/>
              <a:tabLst>
                <a:tab pos="1082860" algn="l"/>
              </a:tabLst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Biometric</a:t>
            </a:r>
            <a:r>
              <a:rPr sz="1867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1F2729"/>
                </a:solidFill>
                <a:latin typeface="Arial"/>
                <a:cs typeface="Arial"/>
              </a:rPr>
              <a:t>Interoperability</a:t>
            </a:r>
            <a:r>
              <a:rPr sz="1867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867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Standards</a:t>
            </a:r>
            <a:r>
              <a:rPr sz="1867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1F2729"/>
                </a:solidFill>
                <a:latin typeface="Arial"/>
                <a:cs typeface="Arial"/>
              </a:rPr>
              <a:t>Compliance</a:t>
            </a:r>
            <a:endParaRPr sz="1867">
              <a:latin typeface="Arial"/>
              <a:cs typeface="Arial"/>
            </a:endParaRPr>
          </a:p>
          <a:p>
            <a:pPr marL="1082860">
              <a:spcBef>
                <a:spcPts val="333"/>
              </a:spcBef>
            </a:pPr>
            <a:r>
              <a:rPr sz="1867" dirty="0">
                <a:solidFill>
                  <a:srgbClr val="1F2729"/>
                </a:solidFill>
                <a:latin typeface="Arial"/>
                <a:cs typeface="Arial"/>
              </a:rPr>
              <a:t>Office</a:t>
            </a:r>
            <a:r>
              <a:rPr sz="1867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867" spc="-13" dirty="0">
                <a:solidFill>
                  <a:srgbClr val="1F2729"/>
                </a:solidFill>
                <a:latin typeface="Arial"/>
                <a:cs typeface="Arial"/>
              </a:rPr>
              <a:t>(BISCO)</a:t>
            </a:r>
            <a:endParaRPr sz="1867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85851" y="4421261"/>
            <a:ext cx="1025533" cy="19378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39300" y="4801758"/>
            <a:ext cx="1997795" cy="159823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5554134" y="8475135"/>
            <a:ext cx="5147733" cy="168486"/>
          </a:xfrm>
          <a:prstGeom prst="rect">
            <a:avLst/>
          </a:prstGeom>
        </p:spPr>
        <p:txBody>
          <a:bodyPr vert="horz" wrap="square" lIns="0" tIns="4233" rIns="0" bIns="0" rtlCol="0" anchor="t">
            <a:spAutoFit/>
          </a:bodyPr>
          <a:lstStyle/>
          <a:p>
            <a:pPr marL="16933">
              <a:spcBef>
                <a:spcPts val="33"/>
              </a:spcBef>
            </a:pPr>
            <a:r>
              <a:rPr spc="-13" dirty="0"/>
              <a:t>Unclassified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517701"/>
            <a:ext cx="14630400" cy="428387"/>
          </a:xfrm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248067">
              <a:lnSpc>
                <a:spcPct val="100000"/>
              </a:lnSpc>
              <a:spcBef>
                <a:spcPts val="140"/>
              </a:spcBef>
            </a:pPr>
            <a:r>
              <a:rPr sz="2667" spc="93" dirty="0"/>
              <a:t>NIEMOpen</a:t>
            </a:r>
            <a:r>
              <a:rPr sz="2667" spc="73" dirty="0"/>
              <a:t> </a:t>
            </a:r>
            <a:r>
              <a:rPr sz="2667" spc="120" dirty="0"/>
              <a:t>Forensics</a:t>
            </a:r>
            <a:r>
              <a:rPr sz="2667" spc="107" dirty="0"/>
              <a:t> </a:t>
            </a:r>
            <a:r>
              <a:rPr sz="2667" spc="120" dirty="0"/>
              <a:t>Sub-</a:t>
            </a:r>
            <a:r>
              <a:rPr sz="2667" spc="80" dirty="0"/>
              <a:t>Committee</a:t>
            </a:r>
            <a:r>
              <a:rPr sz="2667" spc="93" dirty="0"/>
              <a:t> </a:t>
            </a:r>
            <a:r>
              <a:rPr sz="2667" spc="100" dirty="0"/>
              <a:t>Value</a:t>
            </a:r>
            <a:r>
              <a:rPr sz="2667" spc="93" dirty="0"/>
              <a:t> </a:t>
            </a:r>
            <a:r>
              <a:rPr sz="2667" spc="53" dirty="0"/>
              <a:t>Proposition</a:t>
            </a:r>
            <a:endParaRPr sz="2667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5554134" y="8475135"/>
            <a:ext cx="5147733" cy="168486"/>
          </a:xfrm>
          <a:prstGeom prst="rect">
            <a:avLst/>
          </a:prstGeom>
        </p:spPr>
        <p:txBody>
          <a:bodyPr vert="horz" wrap="square" lIns="0" tIns="4233" rIns="0" bIns="0" rtlCol="0" anchor="t">
            <a:spAutoFit/>
          </a:bodyPr>
          <a:lstStyle/>
          <a:p>
            <a:pPr marL="16933">
              <a:spcBef>
                <a:spcPts val="33"/>
              </a:spcBef>
            </a:pPr>
            <a:r>
              <a:rPr spc="-13" dirty="0"/>
              <a:t>Unclassified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3406" y="1587601"/>
            <a:ext cx="11474873" cy="323648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473275" indent="-456342">
              <a:spcBef>
                <a:spcPts val="127"/>
              </a:spcBef>
              <a:buClr>
                <a:srgbClr val="606060"/>
              </a:buClr>
              <a:buSzPct val="92307"/>
              <a:buChar char="•"/>
              <a:tabLst>
                <a:tab pos="473275" algn="l"/>
              </a:tabLst>
            </a:pP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Increase</a:t>
            </a:r>
            <a:r>
              <a:rPr sz="1733" spc="-3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interoperability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 across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DoD,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DHS,</a:t>
            </a:r>
            <a:r>
              <a:rPr sz="1733" spc="-4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FBI,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and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other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organizations</a:t>
            </a:r>
            <a:r>
              <a:rPr sz="1733" spc="-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that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exchange</a:t>
            </a:r>
            <a:r>
              <a:rPr sz="1733" spc="-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forensic</a:t>
            </a:r>
            <a:r>
              <a:rPr sz="1733" spc="-2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information</a:t>
            </a:r>
            <a:endParaRPr sz="1733">
              <a:latin typeface="Arial"/>
              <a:cs typeface="Arial"/>
            </a:endParaRPr>
          </a:p>
          <a:p>
            <a:pPr marL="473275" indent="-456342">
              <a:spcBef>
                <a:spcPts val="1813"/>
              </a:spcBef>
              <a:buClr>
                <a:srgbClr val="606060"/>
              </a:buClr>
              <a:buSzPct val="92307"/>
              <a:buChar char="•"/>
              <a:tabLst>
                <a:tab pos="473275" algn="l"/>
              </a:tabLst>
            </a:pP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Increase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use</a:t>
            </a:r>
            <a:r>
              <a:rPr sz="1733" spc="-7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of</a:t>
            </a:r>
            <a:r>
              <a:rPr sz="1733" spc="-6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forensics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common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and</a:t>
            </a:r>
            <a:r>
              <a:rPr sz="1733" spc="-4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standard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data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and</a:t>
            </a:r>
            <a:r>
              <a:rPr sz="1733" spc="-6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information</a:t>
            </a:r>
            <a:r>
              <a:rPr sz="1733" spc="-2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sharing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model</a:t>
            </a:r>
            <a:r>
              <a:rPr sz="1733" spc="-4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the</a:t>
            </a:r>
            <a:r>
              <a:rPr sz="1733" spc="-6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forensics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community</a:t>
            </a:r>
            <a:endParaRPr sz="1733">
              <a:latin typeface="Arial"/>
              <a:cs typeface="Arial"/>
            </a:endParaRPr>
          </a:p>
          <a:p>
            <a:pPr marL="474121" marR="683243" indent="-457189">
              <a:lnSpc>
                <a:spcPct val="110000"/>
              </a:lnSpc>
              <a:spcBef>
                <a:spcPts val="1600"/>
              </a:spcBef>
              <a:buClr>
                <a:srgbClr val="606060"/>
              </a:buClr>
              <a:buSzPct val="92307"/>
              <a:buChar char="•"/>
              <a:tabLst>
                <a:tab pos="474121" algn="l"/>
              </a:tabLst>
            </a:pP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Promotes</a:t>
            </a:r>
            <a:r>
              <a:rPr sz="1733" spc="-4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efficient</a:t>
            </a:r>
            <a:r>
              <a:rPr sz="1733" spc="-6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and</a:t>
            </a:r>
            <a:r>
              <a:rPr sz="1733" spc="-7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consistent</a:t>
            </a:r>
            <a:r>
              <a:rPr sz="1733" spc="-4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data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sharing</a:t>
            </a:r>
            <a:r>
              <a:rPr sz="1733" spc="-6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between</a:t>
            </a:r>
            <a:r>
              <a:rPr sz="1733" spc="-3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forensics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organizations</a:t>
            </a:r>
            <a:r>
              <a:rPr sz="1733" spc="-2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by</a:t>
            </a:r>
            <a:r>
              <a:rPr sz="1733" spc="-8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maintaining</a:t>
            </a:r>
            <a:r>
              <a:rPr sz="1733" spc="-2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a</a:t>
            </a:r>
            <a:r>
              <a:rPr sz="1733" spc="-8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common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vocabulary</a:t>
            </a:r>
            <a:r>
              <a:rPr sz="1733" spc="-2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forensics</a:t>
            </a:r>
            <a:r>
              <a:rPr sz="1733" spc="-2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attributes</a:t>
            </a:r>
            <a:endParaRPr sz="1733">
              <a:latin typeface="Arial"/>
              <a:cs typeface="Arial"/>
            </a:endParaRPr>
          </a:p>
          <a:p>
            <a:pPr>
              <a:spcBef>
                <a:spcPts val="133"/>
              </a:spcBef>
              <a:buClr>
                <a:srgbClr val="606060"/>
              </a:buClr>
              <a:buFont typeface="Arial"/>
              <a:buChar char="•"/>
            </a:pPr>
            <a:endParaRPr sz="1733">
              <a:latin typeface="Arial"/>
              <a:cs typeface="Arial"/>
            </a:endParaRPr>
          </a:p>
          <a:p>
            <a:pPr marL="473275" indent="-456342">
              <a:spcBef>
                <a:spcPts val="7"/>
              </a:spcBef>
              <a:buClr>
                <a:srgbClr val="606060"/>
              </a:buClr>
              <a:buSzPct val="92307"/>
              <a:buChar char="•"/>
              <a:tabLst>
                <a:tab pos="473275" algn="l"/>
              </a:tabLst>
            </a:pP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Broadens</a:t>
            </a:r>
            <a:r>
              <a:rPr sz="1733" spc="-4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accessibility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of</a:t>
            </a:r>
            <a:r>
              <a:rPr sz="1733" spc="-7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forensics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information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to</a:t>
            </a:r>
            <a:r>
              <a:rPr sz="1733" spc="-7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Other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NIEMOpen</a:t>
            </a:r>
            <a:r>
              <a:rPr sz="1733" spc="-3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sub-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committee</a:t>
            </a:r>
            <a:r>
              <a:rPr sz="1733" spc="-2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members</a:t>
            </a:r>
            <a:endParaRPr sz="1733">
              <a:latin typeface="Arial"/>
              <a:cs typeface="Arial"/>
            </a:endParaRPr>
          </a:p>
          <a:p>
            <a:pPr>
              <a:spcBef>
                <a:spcPts val="227"/>
              </a:spcBef>
              <a:buClr>
                <a:srgbClr val="606060"/>
              </a:buClr>
              <a:buFont typeface="Arial"/>
              <a:buChar char="•"/>
            </a:pPr>
            <a:endParaRPr sz="1733">
              <a:latin typeface="Arial"/>
              <a:cs typeface="Arial"/>
            </a:endParaRPr>
          </a:p>
          <a:p>
            <a:pPr marL="473275" indent="-456342">
              <a:buClr>
                <a:srgbClr val="606060"/>
              </a:buClr>
              <a:buSzPct val="92307"/>
              <a:buChar char="•"/>
              <a:tabLst>
                <a:tab pos="473275" algn="l"/>
              </a:tabLst>
            </a:pP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Promotes</a:t>
            </a:r>
            <a:r>
              <a:rPr sz="1733" spc="-2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forensics</a:t>
            </a:r>
            <a:r>
              <a:rPr sz="1733" spc="-3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27" dirty="0">
                <a:solidFill>
                  <a:srgbClr val="080F0C"/>
                </a:solidFill>
                <a:latin typeface="Arial"/>
                <a:cs typeface="Arial"/>
              </a:rPr>
              <a:t>community-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based</a:t>
            </a:r>
            <a:r>
              <a:rPr sz="1733" spc="1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agreements</a:t>
            </a:r>
            <a:r>
              <a:rPr sz="1733" spc="-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on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Data</a:t>
            </a:r>
            <a:r>
              <a:rPr sz="1733" spc="-4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Element</a:t>
            </a:r>
            <a:r>
              <a:rPr sz="1733" spc="-2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names</a:t>
            </a:r>
            <a:r>
              <a:rPr sz="1733" spc="-3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and</a:t>
            </a:r>
            <a:r>
              <a:rPr sz="1733" spc="-5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definitions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and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code</a:t>
            </a:r>
            <a:r>
              <a:rPr sz="1733" spc="-4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27" dirty="0">
                <a:solidFill>
                  <a:srgbClr val="080F0C"/>
                </a:solidFill>
                <a:latin typeface="Arial"/>
                <a:cs typeface="Arial"/>
              </a:rPr>
              <a:t>list</a:t>
            </a:r>
            <a:endParaRPr sz="1733">
              <a:latin typeface="Arial"/>
              <a:cs typeface="Arial"/>
            </a:endParaRPr>
          </a:p>
          <a:p>
            <a:pPr>
              <a:spcBef>
                <a:spcPts val="233"/>
              </a:spcBef>
              <a:buClr>
                <a:srgbClr val="606060"/>
              </a:buClr>
              <a:buFont typeface="Arial"/>
              <a:buChar char="•"/>
            </a:pPr>
            <a:endParaRPr sz="1733">
              <a:latin typeface="Arial"/>
              <a:cs typeface="Arial"/>
            </a:endParaRPr>
          </a:p>
          <a:p>
            <a:pPr marL="473275" indent="-456342">
              <a:buClr>
                <a:srgbClr val="606060"/>
              </a:buClr>
              <a:buSzPct val="92307"/>
              <a:buChar char="•"/>
              <a:tabLst>
                <a:tab pos="473275" algn="l"/>
              </a:tabLst>
            </a:pP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Future</a:t>
            </a:r>
            <a:r>
              <a:rPr sz="1733" spc="-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consideration</a:t>
            </a:r>
            <a:r>
              <a:rPr sz="1733" spc="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</a:t>
            </a:r>
            <a:r>
              <a:rPr sz="1733" spc="-40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NATO</a:t>
            </a:r>
            <a:r>
              <a:rPr sz="1733" spc="-4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dirty="0">
                <a:solidFill>
                  <a:srgbClr val="080F0C"/>
                </a:solidFill>
                <a:latin typeface="Arial"/>
                <a:cs typeface="Arial"/>
              </a:rPr>
              <a:t>Forensics</a:t>
            </a:r>
            <a:r>
              <a:rPr sz="1733" spc="-7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733" spc="-13" dirty="0">
                <a:solidFill>
                  <a:srgbClr val="080F0C"/>
                </a:solidFill>
                <a:latin typeface="Arial"/>
                <a:cs typeface="Arial"/>
              </a:rPr>
              <a:t>efforts</a:t>
            </a:r>
            <a:endParaRPr sz="17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89324" y="6349321"/>
            <a:ext cx="1354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40" dirty="0">
                <a:solidFill>
                  <a:srgbClr val="1F2729"/>
                </a:solidFill>
                <a:latin typeface="Calibri"/>
                <a:cs typeface="Calibri"/>
              </a:rPr>
              <a:t>5</a:t>
            </a:r>
            <a:endParaRPr sz="133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4984" y="3144119"/>
            <a:ext cx="7487073" cy="1674817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320879" indent="-303946">
              <a:spcBef>
                <a:spcPts val="1100"/>
              </a:spcBef>
              <a:buFont typeface="Arial"/>
              <a:buChar char="•"/>
              <a:tabLst>
                <a:tab pos="320879" algn="l"/>
              </a:tabLst>
            </a:pPr>
            <a:r>
              <a:rPr sz="1600" b="1" dirty="0">
                <a:latin typeface="Arial"/>
                <a:cs typeface="Arial"/>
              </a:rPr>
              <a:t>1316</a:t>
            </a:r>
            <a:r>
              <a:rPr sz="1600" b="1" spc="-100" dirty="0">
                <a:latin typeface="Arial"/>
                <a:cs typeface="Arial"/>
              </a:rPr>
              <a:t> </a:t>
            </a:r>
            <a:r>
              <a:rPr sz="1600" spc="-27" dirty="0">
                <a:latin typeface="Arial"/>
                <a:cs typeface="Arial"/>
              </a:rPr>
              <a:t>Total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Forensics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elements</a:t>
            </a:r>
            <a:endParaRPr sz="1600">
              <a:latin typeface="Arial"/>
              <a:cs typeface="Arial"/>
            </a:endParaRPr>
          </a:p>
          <a:p>
            <a:pPr marL="320879" indent="-303946">
              <a:spcBef>
                <a:spcPts val="967"/>
              </a:spcBef>
              <a:buFont typeface="Arial"/>
              <a:buChar char="•"/>
              <a:tabLst>
                <a:tab pos="320879" algn="l"/>
              </a:tabLst>
            </a:pPr>
            <a:r>
              <a:rPr sz="1600" b="1" dirty="0">
                <a:latin typeface="Arial"/>
                <a:cs typeface="Arial"/>
              </a:rPr>
              <a:t>389</a:t>
            </a:r>
            <a:r>
              <a:rPr sz="1600" b="1" spc="-40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80F0C"/>
                </a:solidFill>
                <a:latin typeface="Arial"/>
                <a:cs typeface="Arial"/>
              </a:rPr>
              <a:t>Forensics</a:t>
            </a:r>
            <a:r>
              <a:rPr sz="1600" spc="-3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80F0C"/>
                </a:solidFill>
                <a:latin typeface="Arial"/>
                <a:cs typeface="Arial"/>
              </a:rPr>
              <a:t>d</a:t>
            </a:r>
            <a:r>
              <a:rPr sz="1600" dirty="0">
                <a:latin typeface="Arial"/>
                <a:cs typeface="Arial"/>
              </a:rPr>
              <a:t>ata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elements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mapped</a:t>
            </a:r>
            <a:r>
              <a:rPr sz="1600" spc="-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 </a:t>
            </a:r>
            <a:r>
              <a:rPr sz="1600" spc="-13" dirty="0">
                <a:latin typeface="Arial"/>
                <a:cs typeface="Arial"/>
              </a:rPr>
              <a:t>NIEMOpen</a:t>
            </a:r>
            <a:endParaRPr sz="1600">
              <a:latin typeface="Arial"/>
              <a:cs typeface="Arial"/>
            </a:endParaRPr>
          </a:p>
          <a:p>
            <a:pPr marL="320879" indent="-303946">
              <a:spcBef>
                <a:spcPts val="940"/>
              </a:spcBef>
              <a:buFont typeface="Arial"/>
              <a:buChar char="•"/>
              <a:tabLst>
                <a:tab pos="320879" algn="l"/>
              </a:tabLst>
            </a:pPr>
            <a:r>
              <a:rPr sz="1600" b="1" dirty="0">
                <a:latin typeface="Arial"/>
                <a:cs typeface="Arial"/>
              </a:rPr>
              <a:t>927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As-</a:t>
            </a:r>
            <a:r>
              <a:rPr sz="1600" dirty="0">
                <a:latin typeface="Arial"/>
                <a:cs typeface="Arial"/>
              </a:rPr>
              <a:t>is </a:t>
            </a:r>
            <a:r>
              <a:rPr sz="1600" dirty="0">
                <a:solidFill>
                  <a:srgbClr val="080F0C"/>
                </a:solidFill>
                <a:latin typeface="Arial"/>
                <a:cs typeface="Arial"/>
              </a:rPr>
              <a:t>Forensics</a:t>
            </a:r>
            <a:r>
              <a:rPr sz="1600" spc="-13" dirty="0">
                <a:solidFill>
                  <a:srgbClr val="080F0C"/>
                </a:solidFill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</a:t>
            </a:r>
            <a:r>
              <a:rPr sz="1600" spc="-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elements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inclusion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NIEMOpen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27" dirty="0">
                <a:latin typeface="Arial"/>
                <a:cs typeface="Arial"/>
              </a:rPr>
              <a:t>(Want-</a:t>
            </a:r>
            <a:r>
              <a:rPr sz="1600" spc="-13" dirty="0">
                <a:latin typeface="Arial"/>
                <a:cs typeface="Arial"/>
              </a:rPr>
              <a:t>List)</a:t>
            </a:r>
            <a:endParaRPr sz="1600">
              <a:latin typeface="Arial"/>
              <a:cs typeface="Arial"/>
            </a:endParaRPr>
          </a:p>
          <a:p>
            <a:pPr marL="321725" marR="6773" indent="-304792">
              <a:lnSpc>
                <a:spcPts val="1533"/>
              </a:lnSpc>
              <a:spcBef>
                <a:spcPts val="1320"/>
              </a:spcBef>
              <a:buChar char="•"/>
              <a:tabLst>
                <a:tab pos="321725" algn="l"/>
              </a:tabLst>
            </a:pPr>
            <a:r>
              <a:rPr sz="1600" dirty="0">
                <a:latin typeface="Arial"/>
                <a:cs typeface="Arial"/>
              </a:rPr>
              <a:t>The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majority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of</a:t>
            </a:r>
            <a:r>
              <a:rPr sz="1600" spc="-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Forensic</a:t>
            </a:r>
            <a:r>
              <a:rPr sz="1600" spc="-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elements</a:t>
            </a:r>
            <a:r>
              <a:rPr sz="1600" spc="-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mapped</a:t>
            </a:r>
            <a:r>
              <a:rPr sz="1600" spc="-7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 NIEMOpen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belong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33" dirty="0">
                <a:latin typeface="Arial"/>
                <a:cs typeface="Arial"/>
              </a:rPr>
              <a:t>the </a:t>
            </a:r>
            <a:r>
              <a:rPr sz="1600" dirty="0">
                <a:latin typeface="Arial"/>
                <a:cs typeface="Arial"/>
              </a:rPr>
              <a:t>following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Domains: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4583" y="4802202"/>
            <a:ext cx="2186940" cy="1022245"/>
          </a:xfrm>
          <a:prstGeom prst="rect">
            <a:avLst/>
          </a:prstGeom>
        </p:spPr>
        <p:txBody>
          <a:bodyPr vert="horz" wrap="square" lIns="0" tIns="60113" rIns="0" bIns="0" rtlCol="0">
            <a:spAutoFit/>
          </a:bodyPr>
          <a:lstStyle/>
          <a:p>
            <a:pPr marL="321725" indent="-304792">
              <a:spcBef>
                <a:spcPts val="473"/>
              </a:spcBef>
              <a:buChar char="•"/>
              <a:tabLst>
                <a:tab pos="321725" algn="l"/>
              </a:tabLst>
            </a:pPr>
            <a:r>
              <a:rPr sz="1333" dirty="0">
                <a:latin typeface="Arial"/>
                <a:cs typeface="Arial"/>
              </a:rPr>
              <a:t>NIEM</a:t>
            </a:r>
            <a:r>
              <a:rPr sz="1333" spc="-27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Core</a:t>
            </a:r>
            <a:r>
              <a:rPr sz="1333" spc="-33" dirty="0">
                <a:latin typeface="Arial"/>
                <a:cs typeface="Arial"/>
              </a:rPr>
              <a:t> </a:t>
            </a:r>
            <a:r>
              <a:rPr sz="1333" spc="-27" dirty="0">
                <a:latin typeface="Arial"/>
                <a:cs typeface="Arial"/>
              </a:rPr>
              <a:t>(136)</a:t>
            </a:r>
            <a:endParaRPr sz="1333">
              <a:latin typeface="Arial"/>
              <a:cs typeface="Arial"/>
            </a:endParaRPr>
          </a:p>
          <a:p>
            <a:pPr marL="321725" indent="-304792">
              <a:spcBef>
                <a:spcPts val="339"/>
              </a:spcBef>
              <a:buChar char="•"/>
              <a:tabLst>
                <a:tab pos="321725" algn="l"/>
              </a:tabLst>
            </a:pPr>
            <a:r>
              <a:rPr sz="1333" dirty="0">
                <a:latin typeface="Arial"/>
                <a:cs typeface="Arial"/>
              </a:rPr>
              <a:t>Military</a:t>
            </a:r>
            <a:r>
              <a:rPr sz="1333" spc="-73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Operations</a:t>
            </a:r>
            <a:r>
              <a:rPr sz="1333" spc="-87" dirty="0">
                <a:latin typeface="Arial"/>
                <a:cs typeface="Arial"/>
              </a:rPr>
              <a:t> </a:t>
            </a:r>
            <a:r>
              <a:rPr sz="1333" spc="-27" dirty="0">
                <a:latin typeface="Arial"/>
                <a:cs typeface="Arial"/>
              </a:rPr>
              <a:t>(124)</a:t>
            </a:r>
            <a:endParaRPr sz="1333">
              <a:latin typeface="Arial"/>
              <a:cs typeface="Arial"/>
            </a:endParaRPr>
          </a:p>
          <a:p>
            <a:pPr marL="321725" indent="-304792">
              <a:spcBef>
                <a:spcPts val="353"/>
              </a:spcBef>
              <a:buChar char="•"/>
              <a:tabLst>
                <a:tab pos="321725" algn="l"/>
              </a:tabLst>
            </a:pPr>
            <a:r>
              <a:rPr sz="1333" dirty="0">
                <a:latin typeface="Arial"/>
                <a:cs typeface="Arial"/>
              </a:rPr>
              <a:t>Justice</a:t>
            </a:r>
            <a:r>
              <a:rPr sz="1333" spc="-67" dirty="0">
                <a:latin typeface="Arial"/>
                <a:cs typeface="Arial"/>
              </a:rPr>
              <a:t> </a:t>
            </a:r>
            <a:r>
              <a:rPr sz="1333" spc="-27" dirty="0">
                <a:latin typeface="Arial"/>
                <a:cs typeface="Arial"/>
              </a:rPr>
              <a:t>(58)</a:t>
            </a:r>
            <a:endParaRPr sz="1333">
              <a:latin typeface="Arial"/>
              <a:cs typeface="Arial"/>
            </a:endParaRPr>
          </a:p>
          <a:p>
            <a:pPr marL="321725" indent="-304792">
              <a:spcBef>
                <a:spcPts val="353"/>
              </a:spcBef>
              <a:buChar char="•"/>
              <a:tabLst>
                <a:tab pos="321725" algn="l"/>
              </a:tabLst>
            </a:pPr>
            <a:r>
              <a:rPr sz="1333" dirty="0">
                <a:latin typeface="Arial"/>
                <a:cs typeface="Arial"/>
              </a:rPr>
              <a:t>CBRN</a:t>
            </a:r>
            <a:r>
              <a:rPr sz="1333" spc="-33" dirty="0">
                <a:latin typeface="Arial"/>
                <a:cs typeface="Arial"/>
              </a:rPr>
              <a:t> </a:t>
            </a:r>
            <a:r>
              <a:rPr sz="1333" spc="-27" dirty="0">
                <a:latin typeface="Arial"/>
                <a:cs typeface="Arial"/>
              </a:rPr>
              <a:t>(29)</a:t>
            </a:r>
            <a:endParaRPr sz="1333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2800" y="517701"/>
            <a:ext cx="14630400" cy="428387"/>
          </a:xfrm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130383">
              <a:lnSpc>
                <a:spcPct val="100000"/>
              </a:lnSpc>
              <a:spcBef>
                <a:spcPts val="140"/>
              </a:spcBef>
            </a:pPr>
            <a:r>
              <a:rPr sz="2667" spc="93" dirty="0"/>
              <a:t>NIEMOpen</a:t>
            </a:r>
            <a:r>
              <a:rPr sz="2667" spc="53" dirty="0"/>
              <a:t> </a:t>
            </a:r>
            <a:r>
              <a:rPr sz="2667" spc="127" dirty="0"/>
              <a:t>Forensics</a:t>
            </a:r>
            <a:r>
              <a:rPr sz="2667" spc="93" dirty="0"/>
              <a:t> </a:t>
            </a:r>
            <a:r>
              <a:rPr sz="2667" spc="113" dirty="0"/>
              <a:t>Sub-</a:t>
            </a:r>
            <a:r>
              <a:rPr sz="2667" spc="73" dirty="0"/>
              <a:t>Committee</a:t>
            </a:r>
            <a:r>
              <a:rPr sz="2667" spc="80" dirty="0"/>
              <a:t> </a:t>
            </a:r>
            <a:r>
              <a:rPr sz="2667" spc="93" dirty="0"/>
              <a:t>Data</a:t>
            </a:r>
            <a:r>
              <a:rPr sz="2667" spc="67" dirty="0"/>
              <a:t> </a:t>
            </a:r>
            <a:r>
              <a:rPr sz="2667" spc="73" dirty="0"/>
              <a:t>Element</a:t>
            </a:r>
            <a:r>
              <a:rPr sz="2667" spc="80" dirty="0"/>
              <a:t> </a:t>
            </a:r>
            <a:r>
              <a:rPr sz="2667" spc="67" dirty="0"/>
              <a:t>Overview</a:t>
            </a:r>
            <a:endParaRPr sz="2667"/>
          </a:p>
        </p:txBody>
      </p:sp>
      <p:sp>
        <p:nvSpPr>
          <p:cNvPr id="5" name="object 5"/>
          <p:cNvSpPr txBox="1"/>
          <p:nvPr/>
        </p:nvSpPr>
        <p:spPr>
          <a:xfrm>
            <a:off x="11789324" y="6349321"/>
            <a:ext cx="1354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40" dirty="0">
                <a:solidFill>
                  <a:srgbClr val="1F2729"/>
                </a:solidFill>
                <a:latin typeface="Calibri"/>
                <a:cs typeface="Calibri"/>
              </a:rPr>
              <a:t>6</a:t>
            </a:r>
            <a:endParaRPr sz="1333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883812" y="4043173"/>
            <a:ext cx="1786467" cy="1799167"/>
            <a:chOff x="6662859" y="3032379"/>
            <a:chExt cx="1339850" cy="1349375"/>
          </a:xfrm>
        </p:grpSpPr>
        <p:sp>
          <p:nvSpPr>
            <p:cNvPr id="7" name="object 7"/>
            <p:cNvSpPr/>
            <p:nvPr/>
          </p:nvSpPr>
          <p:spPr>
            <a:xfrm>
              <a:off x="7337551" y="3041904"/>
              <a:ext cx="664845" cy="853440"/>
            </a:xfrm>
            <a:custGeom>
              <a:avLst/>
              <a:gdLst/>
              <a:ahLst/>
              <a:cxnLst/>
              <a:rect l="l" t="t" r="r" b="b"/>
              <a:pathLst>
                <a:path w="664845" h="853439">
                  <a:moveTo>
                    <a:pt x="0" y="0"/>
                  </a:moveTo>
                  <a:lnTo>
                    <a:pt x="0" y="664971"/>
                  </a:lnTo>
                  <a:lnTo>
                    <a:pt x="637794" y="852817"/>
                  </a:lnTo>
                  <a:lnTo>
                    <a:pt x="649575" y="806673"/>
                  </a:lnTo>
                  <a:lnTo>
                    <a:pt x="658034" y="759842"/>
                  </a:lnTo>
                  <a:lnTo>
                    <a:pt x="663136" y="712537"/>
                  </a:lnTo>
                  <a:lnTo>
                    <a:pt x="664845" y="664971"/>
                  </a:lnTo>
                  <a:lnTo>
                    <a:pt x="663175" y="617478"/>
                  </a:lnTo>
                  <a:lnTo>
                    <a:pt x="658242" y="570887"/>
                  </a:lnTo>
                  <a:lnTo>
                    <a:pt x="650157" y="525310"/>
                  </a:lnTo>
                  <a:lnTo>
                    <a:pt x="639034" y="480860"/>
                  </a:lnTo>
                  <a:lnTo>
                    <a:pt x="624984" y="437649"/>
                  </a:lnTo>
                  <a:lnTo>
                    <a:pt x="608120" y="395790"/>
                  </a:lnTo>
                  <a:lnTo>
                    <a:pt x="588556" y="355395"/>
                  </a:lnTo>
                  <a:lnTo>
                    <a:pt x="566403" y="316577"/>
                  </a:lnTo>
                  <a:lnTo>
                    <a:pt x="541773" y="279448"/>
                  </a:lnTo>
                  <a:lnTo>
                    <a:pt x="514781" y="244121"/>
                  </a:lnTo>
                  <a:lnTo>
                    <a:pt x="485537" y="210708"/>
                  </a:lnTo>
                  <a:lnTo>
                    <a:pt x="454154" y="179321"/>
                  </a:lnTo>
                  <a:lnTo>
                    <a:pt x="420746" y="150074"/>
                  </a:lnTo>
                  <a:lnTo>
                    <a:pt x="385425" y="123078"/>
                  </a:lnTo>
                  <a:lnTo>
                    <a:pt x="348302" y="98447"/>
                  </a:lnTo>
                  <a:lnTo>
                    <a:pt x="309492" y="76292"/>
                  </a:lnTo>
                  <a:lnTo>
                    <a:pt x="269105" y="56726"/>
                  </a:lnTo>
                  <a:lnTo>
                    <a:pt x="227256" y="39861"/>
                  </a:lnTo>
                  <a:lnTo>
                    <a:pt x="184056" y="25811"/>
                  </a:lnTo>
                  <a:lnTo>
                    <a:pt x="139618" y="14687"/>
                  </a:lnTo>
                  <a:lnTo>
                    <a:pt x="94054" y="6602"/>
                  </a:lnTo>
                  <a:lnTo>
                    <a:pt x="47477" y="1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72384" y="3041904"/>
              <a:ext cx="1303020" cy="1330325"/>
            </a:xfrm>
            <a:custGeom>
              <a:avLst/>
              <a:gdLst/>
              <a:ahLst/>
              <a:cxnLst/>
              <a:rect l="l" t="t" r="r" b="b"/>
              <a:pathLst>
                <a:path w="1303020" h="1330325">
                  <a:moveTo>
                    <a:pt x="665166" y="0"/>
                  </a:moveTo>
                  <a:lnTo>
                    <a:pt x="616367" y="1779"/>
                  </a:lnTo>
                  <a:lnTo>
                    <a:pt x="568365" y="7047"/>
                  </a:lnTo>
                  <a:lnTo>
                    <a:pt x="521305" y="15693"/>
                  </a:lnTo>
                  <a:lnTo>
                    <a:pt x="475332" y="27609"/>
                  </a:lnTo>
                  <a:lnTo>
                    <a:pt x="430592" y="42687"/>
                  </a:lnTo>
                  <a:lnTo>
                    <a:pt x="387229" y="60818"/>
                  </a:lnTo>
                  <a:lnTo>
                    <a:pt x="345390" y="81894"/>
                  </a:lnTo>
                  <a:lnTo>
                    <a:pt x="305220" y="105806"/>
                  </a:lnTo>
                  <a:lnTo>
                    <a:pt x="266863" y="132445"/>
                  </a:lnTo>
                  <a:lnTo>
                    <a:pt x="230465" y="161702"/>
                  </a:lnTo>
                  <a:lnTo>
                    <a:pt x="196172" y="193470"/>
                  </a:lnTo>
                  <a:lnTo>
                    <a:pt x="164128" y="227640"/>
                  </a:lnTo>
                  <a:lnTo>
                    <a:pt x="134479" y="264103"/>
                  </a:lnTo>
                  <a:lnTo>
                    <a:pt x="107371" y="302750"/>
                  </a:lnTo>
                  <a:lnTo>
                    <a:pt x="82948" y="343473"/>
                  </a:lnTo>
                  <a:lnTo>
                    <a:pt x="61356" y="386163"/>
                  </a:lnTo>
                  <a:lnTo>
                    <a:pt x="42740" y="430712"/>
                  </a:lnTo>
                  <a:lnTo>
                    <a:pt x="27245" y="477011"/>
                  </a:lnTo>
                  <a:lnTo>
                    <a:pt x="15430" y="523039"/>
                  </a:lnTo>
                  <a:lnTo>
                    <a:pt x="7002" y="569123"/>
                  </a:lnTo>
                  <a:lnTo>
                    <a:pt x="1884" y="615126"/>
                  </a:lnTo>
                  <a:lnTo>
                    <a:pt x="0" y="660906"/>
                  </a:lnTo>
                  <a:lnTo>
                    <a:pt x="1273" y="706325"/>
                  </a:lnTo>
                  <a:lnTo>
                    <a:pt x="5628" y="751243"/>
                  </a:lnTo>
                  <a:lnTo>
                    <a:pt x="12988" y="795519"/>
                  </a:lnTo>
                  <a:lnTo>
                    <a:pt x="23277" y="839015"/>
                  </a:lnTo>
                  <a:lnTo>
                    <a:pt x="36419" y="881590"/>
                  </a:lnTo>
                  <a:lnTo>
                    <a:pt x="52337" y="923105"/>
                  </a:lnTo>
                  <a:lnTo>
                    <a:pt x="70955" y="963420"/>
                  </a:lnTo>
                  <a:lnTo>
                    <a:pt x="92196" y="1002396"/>
                  </a:lnTo>
                  <a:lnTo>
                    <a:pt x="115985" y="1039892"/>
                  </a:lnTo>
                  <a:lnTo>
                    <a:pt x="142246" y="1075769"/>
                  </a:lnTo>
                  <a:lnTo>
                    <a:pt x="170901" y="1109887"/>
                  </a:lnTo>
                  <a:lnTo>
                    <a:pt x="201875" y="1142107"/>
                  </a:lnTo>
                  <a:lnTo>
                    <a:pt x="235091" y="1172289"/>
                  </a:lnTo>
                  <a:lnTo>
                    <a:pt x="270474" y="1200292"/>
                  </a:lnTo>
                  <a:lnTo>
                    <a:pt x="307946" y="1225979"/>
                  </a:lnTo>
                  <a:lnTo>
                    <a:pt x="347431" y="1249207"/>
                  </a:lnTo>
                  <a:lnTo>
                    <a:pt x="388854" y="1269839"/>
                  </a:lnTo>
                  <a:lnTo>
                    <a:pt x="432138" y="1287734"/>
                  </a:lnTo>
                  <a:lnTo>
                    <a:pt x="477206" y="1302753"/>
                  </a:lnTo>
                  <a:lnTo>
                    <a:pt x="523234" y="1314570"/>
                  </a:lnTo>
                  <a:lnTo>
                    <a:pt x="569319" y="1323002"/>
                  </a:lnTo>
                  <a:lnTo>
                    <a:pt x="615322" y="1328123"/>
                  </a:lnTo>
                  <a:lnTo>
                    <a:pt x="661102" y="1330012"/>
                  </a:lnTo>
                  <a:lnTo>
                    <a:pt x="706522" y="1328743"/>
                  </a:lnTo>
                  <a:lnTo>
                    <a:pt x="751440" y="1324393"/>
                  </a:lnTo>
                  <a:lnTo>
                    <a:pt x="795717" y="1317039"/>
                  </a:lnTo>
                  <a:lnTo>
                    <a:pt x="839214" y="1306755"/>
                  </a:lnTo>
                  <a:lnTo>
                    <a:pt x="881790" y="1293619"/>
                  </a:lnTo>
                  <a:lnTo>
                    <a:pt x="923305" y="1277706"/>
                  </a:lnTo>
                  <a:lnTo>
                    <a:pt x="963621" y="1259092"/>
                  </a:lnTo>
                  <a:lnTo>
                    <a:pt x="1002598" y="1237855"/>
                  </a:lnTo>
                  <a:lnTo>
                    <a:pt x="1040095" y="1214069"/>
                  </a:lnTo>
                  <a:lnTo>
                    <a:pt x="1075972" y="1187811"/>
                  </a:lnTo>
                  <a:lnTo>
                    <a:pt x="1110091" y="1159158"/>
                  </a:lnTo>
                  <a:lnTo>
                    <a:pt x="1142312" y="1128185"/>
                  </a:lnTo>
                  <a:lnTo>
                    <a:pt x="1172494" y="1094968"/>
                  </a:lnTo>
                  <a:lnTo>
                    <a:pt x="1200499" y="1059584"/>
                  </a:lnTo>
                  <a:lnTo>
                    <a:pt x="1226185" y="1022108"/>
                  </a:lnTo>
                  <a:lnTo>
                    <a:pt x="1249415" y="982618"/>
                  </a:lnTo>
                  <a:lnTo>
                    <a:pt x="1270047" y="941188"/>
                  </a:lnTo>
                  <a:lnTo>
                    <a:pt x="1287942" y="897896"/>
                  </a:lnTo>
                  <a:lnTo>
                    <a:pt x="1302960" y="852817"/>
                  </a:lnTo>
                  <a:lnTo>
                    <a:pt x="665166" y="664971"/>
                  </a:lnTo>
                  <a:lnTo>
                    <a:pt x="665166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72384" y="3041904"/>
              <a:ext cx="1303020" cy="1330325"/>
            </a:xfrm>
            <a:custGeom>
              <a:avLst/>
              <a:gdLst/>
              <a:ahLst/>
              <a:cxnLst/>
              <a:rect l="l" t="t" r="r" b="b"/>
              <a:pathLst>
                <a:path w="1303020" h="1330325">
                  <a:moveTo>
                    <a:pt x="1302960" y="852817"/>
                  </a:moveTo>
                  <a:lnTo>
                    <a:pt x="1287942" y="897896"/>
                  </a:lnTo>
                  <a:lnTo>
                    <a:pt x="1270047" y="941188"/>
                  </a:lnTo>
                  <a:lnTo>
                    <a:pt x="1249415" y="982618"/>
                  </a:lnTo>
                  <a:lnTo>
                    <a:pt x="1226185" y="1022108"/>
                  </a:lnTo>
                  <a:lnTo>
                    <a:pt x="1200499" y="1059584"/>
                  </a:lnTo>
                  <a:lnTo>
                    <a:pt x="1172494" y="1094968"/>
                  </a:lnTo>
                  <a:lnTo>
                    <a:pt x="1142312" y="1128185"/>
                  </a:lnTo>
                  <a:lnTo>
                    <a:pt x="1110091" y="1159158"/>
                  </a:lnTo>
                  <a:lnTo>
                    <a:pt x="1075972" y="1187811"/>
                  </a:lnTo>
                  <a:lnTo>
                    <a:pt x="1040095" y="1214069"/>
                  </a:lnTo>
                  <a:lnTo>
                    <a:pt x="1002598" y="1237855"/>
                  </a:lnTo>
                  <a:lnTo>
                    <a:pt x="963621" y="1259092"/>
                  </a:lnTo>
                  <a:lnTo>
                    <a:pt x="923305" y="1277706"/>
                  </a:lnTo>
                  <a:lnTo>
                    <a:pt x="881790" y="1293619"/>
                  </a:lnTo>
                  <a:lnTo>
                    <a:pt x="839214" y="1306755"/>
                  </a:lnTo>
                  <a:lnTo>
                    <a:pt x="795717" y="1317039"/>
                  </a:lnTo>
                  <a:lnTo>
                    <a:pt x="751440" y="1324393"/>
                  </a:lnTo>
                  <a:lnTo>
                    <a:pt x="706522" y="1328743"/>
                  </a:lnTo>
                  <a:lnTo>
                    <a:pt x="661102" y="1330012"/>
                  </a:lnTo>
                  <a:lnTo>
                    <a:pt x="615322" y="1328123"/>
                  </a:lnTo>
                  <a:lnTo>
                    <a:pt x="569319" y="1323002"/>
                  </a:lnTo>
                  <a:lnTo>
                    <a:pt x="523234" y="1314570"/>
                  </a:lnTo>
                  <a:lnTo>
                    <a:pt x="477206" y="1302753"/>
                  </a:lnTo>
                  <a:lnTo>
                    <a:pt x="432138" y="1287734"/>
                  </a:lnTo>
                  <a:lnTo>
                    <a:pt x="388854" y="1269839"/>
                  </a:lnTo>
                  <a:lnTo>
                    <a:pt x="347431" y="1249207"/>
                  </a:lnTo>
                  <a:lnTo>
                    <a:pt x="307946" y="1225979"/>
                  </a:lnTo>
                  <a:lnTo>
                    <a:pt x="270474" y="1200292"/>
                  </a:lnTo>
                  <a:lnTo>
                    <a:pt x="235091" y="1172289"/>
                  </a:lnTo>
                  <a:lnTo>
                    <a:pt x="201875" y="1142107"/>
                  </a:lnTo>
                  <a:lnTo>
                    <a:pt x="170901" y="1109887"/>
                  </a:lnTo>
                  <a:lnTo>
                    <a:pt x="142246" y="1075769"/>
                  </a:lnTo>
                  <a:lnTo>
                    <a:pt x="115985" y="1039892"/>
                  </a:lnTo>
                  <a:lnTo>
                    <a:pt x="92196" y="1002396"/>
                  </a:lnTo>
                  <a:lnTo>
                    <a:pt x="70955" y="963420"/>
                  </a:lnTo>
                  <a:lnTo>
                    <a:pt x="52337" y="923105"/>
                  </a:lnTo>
                  <a:lnTo>
                    <a:pt x="36419" y="881590"/>
                  </a:lnTo>
                  <a:lnTo>
                    <a:pt x="23277" y="839015"/>
                  </a:lnTo>
                  <a:lnTo>
                    <a:pt x="12988" y="795519"/>
                  </a:lnTo>
                  <a:lnTo>
                    <a:pt x="5628" y="751243"/>
                  </a:lnTo>
                  <a:lnTo>
                    <a:pt x="1273" y="706325"/>
                  </a:lnTo>
                  <a:lnTo>
                    <a:pt x="0" y="660906"/>
                  </a:lnTo>
                  <a:lnTo>
                    <a:pt x="1884" y="615126"/>
                  </a:lnTo>
                  <a:lnTo>
                    <a:pt x="7002" y="569123"/>
                  </a:lnTo>
                  <a:lnTo>
                    <a:pt x="15430" y="523039"/>
                  </a:lnTo>
                  <a:lnTo>
                    <a:pt x="27245" y="477011"/>
                  </a:lnTo>
                  <a:lnTo>
                    <a:pt x="42740" y="430712"/>
                  </a:lnTo>
                  <a:lnTo>
                    <a:pt x="61356" y="386163"/>
                  </a:lnTo>
                  <a:lnTo>
                    <a:pt x="82948" y="343473"/>
                  </a:lnTo>
                  <a:lnTo>
                    <a:pt x="107371" y="302750"/>
                  </a:lnTo>
                  <a:lnTo>
                    <a:pt x="134479" y="264103"/>
                  </a:lnTo>
                  <a:lnTo>
                    <a:pt x="164128" y="227640"/>
                  </a:lnTo>
                  <a:lnTo>
                    <a:pt x="196172" y="193470"/>
                  </a:lnTo>
                  <a:lnTo>
                    <a:pt x="230465" y="161702"/>
                  </a:lnTo>
                  <a:lnTo>
                    <a:pt x="266863" y="132445"/>
                  </a:lnTo>
                  <a:lnTo>
                    <a:pt x="305220" y="105806"/>
                  </a:lnTo>
                  <a:lnTo>
                    <a:pt x="345390" y="81894"/>
                  </a:lnTo>
                  <a:lnTo>
                    <a:pt x="387229" y="60818"/>
                  </a:lnTo>
                  <a:lnTo>
                    <a:pt x="430592" y="42687"/>
                  </a:lnTo>
                  <a:lnTo>
                    <a:pt x="475332" y="27609"/>
                  </a:lnTo>
                  <a:lnTo>
                    <a:pt x="521305" y="15693"/>
                  </a:lnTo>
                  <a:lnTo>
                    <a:pt x="568365" y="7047"/>
                  </a:lnTo>
                  <a:lnTo>
                    <a:pt x="616367" y="1779"/>
                  </a:lnTo>
                  <a:lnTo>
                    <a:pt x="665166" y="0"/>
                  </a:lnTo>
                  <a:lnTo>
                    <a:pt x="665166" y="664971"/>
                  </a:lnTo>
                  <a:lnTo>
                    <a:pt x="1302960" y="85281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663262" y="6116298"/>
            <a:ext cx="83820" cy="83820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779" y="0"/>
                </a:moveTo>
                <a:lnTo>
                  <a:pt x="0" y="0"/>
                </a:lnTo>
                <a:lnTo>
                  <a:pt x="0" y="62779"/>
                </a:lnTo>
                <a:lnTo>
                  <a:pt x="62779" y="62779"/>
                </a:lnTo>
                <a:lnTo>
                  <a:pt x="62779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767064" y="6033550"/>
            <a:ext cx="9287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NIEM</a:t>
            </a:r>
            <a:r>
              <a:rPr sz="1200" spc="-13" dirty="0">
                <a:solidFill>
                  <a:srgbClr val="585858"/>
                </a:solidFill>
                <a:latin typeface="Calibri"/>
                <a:cs typeface="Calibri"/>
              </a:rPr>
              <a:t> Mapped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872979" y="6116298"/>
            <a:ext cx="83820" cy="83820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779" y="0"/>
                </a:moveTo>
                <a:lnTo>
                  <a:pt x="0" y="0"/>
                </a:lnTo>
                <a:lnTo>
                  <a:pt x="0" y="62779"/>
                </a:lnTo>
                <a:lnTo>
                  <a:pt x="62779" y="62779"/>
                </a:lnTo>
                <a:lnTo>
                  <a:pt x="62779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76781" y="6033550"/>
            <a:ext cx="1004993" cy="2017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NIEM</a:t>
            </a:r>
            <a:r>
              <a:rPr sz="1200" spc="2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3" dirty="0">
                <a:solidFill>
                  <a:srgbClr val="585858"/>
                </a:solidFill>
                <a:latin typeface="Calibri"/>
                <a:cs typeface="Calibri"/>
              </a:rPr>
              <a:t>Want-</a:t>
            </a:r>
            <a:r>
              <a:rPr sz="1200" spc="-27" dirty="0">
                <a:solidFill>
                  <a:srgbClr val="585858"/>
                </a:solidFill>
                <a:latin typeface="Calibri"/>
                <a:cs typeface="Calibri"/>
              </a:rPr>
              <a:t>List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0734" y="6119301"/>
            <a:ext cx="3451860" cy="50973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67" dirty="0">
                <a:latin typeface="Arial"/>
                <a:cs typeface="Arial"/>
              </a:rPr>
              <a:t>MDE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=</a:t>
            </a:r>
            <a:r>
              <a:rPr sz="1067" spc="-20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Minimum</a:t>
            </a:r>
            <a:r>
              <a:rPr sz="1067" spc="-4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Data </a:t>
            </a:r>
            <a:r>
              <a:rPr sz="1067" spc="-13" dirty="0">
                <a:latin typeface="Arial"/>
                <a:cs typeface="Arial"/>
              </a:rPr>
              <a:t>Element</a:t>
            </a:r>
            <a:endParaRPr sz="1067">
              <a:latin typeface="Arial"/>
              <a:cs typeface="Arial"/>
            </a:endParaRPr>
          </a:p>
          <a:p>
            <a:pPr marL="16933">
              <a:spcBef>
                <a:spcPts val="7"/>
              </a:spcBef>
            </a:pPr>
            <a:r>
              <a:rPr sz="1067" dirty="0">
                <a:latin typeface="Arial"/>
                <a:cs typeface="Arial"/>
              </a:rPr>
              <a:t>Want-List</a:t>
            </a:r>
            <a:r>
              <a:rPr sz="1067" spc="-73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=</a:t>
            </a:r>
            <a:r>
              <a:rPr sz="1067" spc="-4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List</a:t>
            </a:r>
            <a:r>
              <a:rPr sz="1067" spc="-40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of</a:t>
            </a:r>
            <a:r>
              <a:rPr sz="1067" spc="-27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attributes</a:t>
            </a:r>
            <a:r>
              <a:rPr sz="1067" spc="-33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requiring</a:t>
            </a:r>
            <a:r>
              <a:rPr sz="1067" spc="-20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standardization</a:t>
            </a:r>
            <a:r>
              <a:rPr sz="1067" spc="-7" dirty="0">
                <a:latin typeface="Arial"/>
                <a:cs typeface="Arial"/>
              </a:rPr>
              <a:t> </a:t>
            </a:r>
            <a:r>
              <a:rPr sz="1067" spc="-33" dirty="0">
                <a:latin typeface="Arial"/>
                <a:cs typeface="Arial"/>
              </a:rPr>
              <a:t>for</a:t>
            </a:r>
            <a:endParaRPr sz="1067">
              <a:latin typeface="Arial"/>
              <a:cs typeface="Arial"/>
            </a:endParaRPr>
          </a:p>
          <a:p>
            <a:pPr marL="739968"/>
            <a:r>
              <a:rPr sz="1067" dirty="0">
                <a:latin typeface="Arial"/>
                <a:cs typeface="Arial"/>
              </a:rPr>
              <a:t>input</a:t>
            </a:r>
            <a:r>
              <a:rPr sz="1067" spc="-13" dirty="0">
                <a:latin typeface="Arial"/>
                <a:cs typeface="Arial"/>
              </a:rPr>
              <a:t> </a:t>
            </a:r>
            <a:r>
              <a:rPr sz="1067" dirty="0">
                <a:latin typeface="Arial"/>
                <a:cs typeface="Arial"/>
              </a:rPr>
              <a:t>into</a:t>
            </a:r>
            <a:r>
              <a:rPr sz="1067" spc="-33" dirty="0">
                <a:latin typeface="Arial"/>
                <a:cs typeface="Arial"/>
              </a:rPr>
              <a:t> </a:t>
            </a:r>
            <a:r>
              <a:rPr sz="1067" spc="-13" dirty="0">
                <a:latin typeface="Arial"/>
                <a:cs typeface="Arial"/>
              </a:rPr>
              <a:t>OASIS</a:t>
            </a:r>
            <a:endParaRPr sz="1067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937291" y="1310809"/>
            <a:ext cx="1772920" cy="1772920"/>
            <a:chOff x="6702968" y="983107"/>
            <a:chExt cx="1329690" cy="1329690"/>
          </a:xfrm>
        </p:grpSpPr>
        <p:sp>
          <p:nvSpPr>
            <p:cNvPr id="16" name="object 16"/>
            <p:cNvSpPr/>
            <p:nvPr/>
          </p:nvSpPr>
          <p:spPr>
            <a:xfrm>
              <a:off x="7367651" y="983107"/>
              <a:ext cx="497840" cy="664845"/>
            </a:xfrm>
            <a:custGeom>
              <a:avLst/>
              <a:gdLst/>
              <a:ahLst/>
              <a:cxnLst/>
              <a:rect l="l" t="t" r="r" b="b"/>
              <a:pathLst>
                <a:path w="497840" h="664844">
                  <a:moveTo>
                    <a:pt x="0" y="0"/>
                  </a:moveTo>
                  <a:lnTo>
                    <a:pt x="0" y="664844"/>
                  </a:lnTo>
                  <a:lnTo>
                    <a:pt x="497331" y="223392"/>
                  </a:lnTo>
                  <a:lnTo>
                    <a:pt x="461580" y="186158"/>
                  </a:lnTo>
                  <a:lnTo>
                    <a:pt x="423320" y="152032"/>
                  </a:lnTo>
                  <a:lnTo>
                    <a:pt x="382757" y="121107"/>
                  </a:lnTo>
                  <a:lnTo>
                    <a:pt x="340096" y="93475"/>
                  </a:lnTo>
                  <a:lnTo>
                    <a:pt x="295543" y="69229"/>
                  </a:lnTo>
                  <a:lnTo>
                    <a:pt x="249303" y="48459"/>
                  </a:lnTo>
                  <a:lnTo>
                    <a:pt x="201582" y="31260"/>
                  </a:lnTo>
                  <a:lnTo>
                    <a:pt x="152586" y="17722"/>
                  </a:lnTo>
                  <a:lnTo>
                    <a:pt x="102520" y="7937"/>
                  </a:lnTo>
                  <a:lnTo>
                    <a:pt x="51589" y="1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94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02968" y="983107"/>
              <a:ext cx="1329690" cy="1329690"/>
            </a:xfrm>
            <a:custGeom>
              <a:avLst/>
              <a:gdLst/>
              <a:ahLst/>
              <a:cxnLst/>
              <a:rect l="l" t="t" r="r" b="b"/>
              <a:pathLst>
                <a:path w="1329690" h="1329689">
                  <a:moveTo>
                    <a:pt x="664682" y="0"/>
                  </a:moveTo>
                  <a:lnTo>
                    <a:pt x="616074" y="1775"/>
                  </a:lnTo>
                  <a:lnTo>
                    <a:pt x="567980" y="7059"/>
                  </a:lnTo>
                  <a:lnTo>
                    <a:pt x="520579" y="15783"/>
                  </a:lnTo>
                  <a:lnTo>
                    <a:pt x="474050" y="27883"/>
                  </a:lnTo>
                  <a:lnTo>
                    <a:pt x="428574" y="43291"/>
                  </a:lnTo>
                  <a:lnTo>
                    <a:pt x="384327" y="61941"/>
                  </a:lnTo>
                  <a:lnTo>
                    <a:pt x="341491" y="83767"/>
                  </a:lnTo>
                  <a:lnTo>
                    <a:pt x="300243" y="108703"/>
                  </a:lnTo>
                  <a:lnTo>
                    <a:pt x="260763" y="136683"/>
                  </a:lnTo>
                  <a:lnTo>
                    <a:pt x="223230" y="167639"/>
                  </a:lnTo>
                  <a:lnTo>
                    <a:pt x="188833" y="200403"/>
                  </a:lnTo>
                  <a:lnTo>
                    <a:pt x="157276" y="235012"/>
                  </a:lnTo>
                  <a:lnTo>
                    <a:pt x="128569" y="271306"/>
                  </a:lnTo>
                  <a:lnTo>
                    <a:pt x="102720" y="309127"/>
                  </a:lnTo>
                  <a:lnTo>
                    <a:pt x="79740" y="348316"/>
                  </a:lnTo>
                  <a:lnTo>
                    <a:pt x="59638" y="388713"/>
                  </a:lnTo>
                  <a:lnTo>
                    <a:pt x="42424" y="430160"/>
                  </a:lnTo>
                  <a:lnTo>
                    <a:pt x="28107" y="472497"/>
                  </a:lnTo>
                  <a:lnTo>
                    <a:pt x="16696" y="515566"/>
                  </a:lnTo>
                  <a:lnTo>
                    <a:pt x="8202" y="559207"/>
                  </a:lnTo>
                  <a:lnTo>
                    <a:pt x="2633" y="603262"/>
                  </a:lnTo>
                  <a:lnTo>
                    <a:pt x="0" y="647572"/>
                  </a:lnTo>
                  <a:lnTo>
                    <a:pt x="311" y="691977"/>
                  </a:lnTo>
                  <a:lnTo>
                    <a:pt x="3576" y="736318"/>
                  </a:lnTo>
                  <a:lnTo>
                    <a:pt x="9806" y="780437"/>
                  </a:lnTo>
                  <a:lnTo>
                    <a:pt x="19008" y="824175"/>
                  </a:lnTo>
                  <a:lnTo>
                    <a:pt x="31193" y="867371"/>
                  </a:lnTo>
                  <a:lnTo>
                    <a:pt x="46371" y="909869"/>
                  </a:lnTo>
                  <a:lnTo>
                    <a:pt x="64551" y="951508"/>
                  </a:lnTo>
                  <a:lnTo>
                    <a:pt x="85741" y="992129"/>
                  </a:lnTo>
                  <a:lnTo>
                    <a:pt x="109953" y="1031573"/>
                  </a:lnTo>
                  <a:lnTo>
                    <a:pt x="137195" y="1069682"/>
                  </a:lnTo>
                  <a:lnTo>
                    <a:pt x="167477" y="1106296"/>
                  </a:lnTo>
                  <a:lnTo>
                    <a:pt x="200241" y="1140694"/>
                  </a:lnTo>
                  <a:lnTo>
                    <a:pt x="234850" y="1172251"/>
                  </a:lnTo>
                  <a:lnTo>
                    <a:pt x="271144" y="1200959"/>
                  </a:lnTo>
                  <a:lnTo>
                    <a:pt x="308965" y="1226808"/>
                  </a:lnTo>
                  <a:lnTo>
                    <a:pt x="348154" y="1249788"/>
                  </a:lnTo>
                  <a:lnTo>
                    <a:pt x="388551" y="1269891"/>
                  </a:lnTo>
                  <a:lnTo>
                    <a:pt x="429998" y="1287107"/>
                  </a:lnTo>
                  <a:lnTo>
                    <a:pt x="472335" y="1301426"/>
                  </a:lnTo>
                  <a:lnTo>
                    <a:pt x="515404" y="1312839"/>
                  </a:lnTo>
                  <a:lnTo>
                    <a:pt x="559045" y="1321336"/>
                  </a:lnTo>
                  <a:lnTo>
                    <a:pt x="603100" y="1326908"/>
                  </a:lnTo>
                  <a:lnTo>
                    <a:pt x="647410" y="1329546"/>
                  </a:lnTo>
                  <a:lnTo>
                    <a:pt x="691815" y="1329239"/>
                  </a:lnTo>
                  <a:lnTo>
                    <a:pt x="736156" y="1325979"/>
                  </a:lnTo>
                  <a:lnTo>
                    <a:pt x="780275" y="1319757"/>
                  </a:lnTo>
                  <a:lnTo>
                    <a:pt x="824013" y="1310562"/>
                  </a:lnTo>
                  <a:lnTo>
                    <a:pt x="867209" y="1298385"/>
                  </a:lnTo>
                  <a:lnTo>
                    <a:pt x="909707" y="1283217"/>
                  </a:lnTo>
                  <a:lnTo>
                    <a:pt x="951346" y="1265048"/>
                  </a:lnTo>
                  <a:lnTo>
                    <a:pt x="991967" y="1243869"/>
                  </a:lnTo>
                  <a:lnTo>
                    <a:pt x="1031411" y="1219670"/>
                  </a:lnTo>
                  <a:lnTo>
                    <a:pt x="1069520" y="1192443"/>
                  </a:lnTo>
                  <a:lnTo>
                    <a:pt x="1106134" y="1162176"/>
                  </a:lnTo>
                  <a:lnTo>
                    <a:pt x="1140532" y="1129397"/>
                  </a:lnTo>
                  <a:lnTo>
                    <a:pt x="1172089" y="1094776"/>
                  </a:lnTo>
                  <a:lnTo>
                    <a:pt x="1200797" y="1058472"/>
                  </a:lnTo>
                  <a:lnTo>
                    <a:pt x="1226646" y="1020643"/>
                  </a:lnTo>
                  <a:lnTo>
                    <a:pt x="1249626" y="981448"/>
                  </a:lnTo>
                  <a:lnTo>
                    <a:pt x="1269729" y="941046"/>
                  </a:lnTo>
                  <a:lnTo>
                    <a:pt x="1286945" y="899597"/>
                  </a:lnTo>
                  <a:lnTo>
                    <a:pt x="1301264" y="857257"/>
                  </a:lnTo>
                  <a:lnTo>
                    <a:pt x="1312677" y="814187"/>
                  </a:lnTo>
                  <a:lnTo>
                    <a:pt x="1321174" y="770545"/>
                  </a:lnTo>
                  <a:lnTo>
                    <a:pt x="1326746" y="726490"/>
                  </a:lnTo>
                  <a:lnTo>
                    <a:pt x="1329384" y="682181"/>
                  </a:lnTo>
                  <a:lnTo>
                    <a:pt x="1329077" y="637776"/>
                  </a:lnTo>
                  <a:lnTo>
                    <a:pt x="1325817" y="593434"/>
                  </a:lnTo>
                  <a:lnTo>
                    <a:pt x="1319595" y="549314"/>
                  </a:lnTo>
                  <a:lnTo>
                    <a:pt x="1310400" y="505574"/>
                  </a:lnTo>
                  <a:lnTo>
                    <a:pt x="1298223" y="462374"/>
                  </a:lnTo>
                  <a:lnTo>
                    <a:pt x="1283055" y="419872"/>
                  </a:lnTo>
                  <a:lnTo>
                    <a:pt x="1264886" y="378227"/>
                  </a:lnTo>
                  <a:lnTo>
                    <a:pt x="1243707" y="337598"/>
                  </a:lnTo>
                  <a:lnTo>
                    <a:pt x="1219508" y="298143"/>
                  </a:lnTo>
                  <a:lnTo>
                    <a:pt x="1192281" y="260022"/>
                  </a:lnTo>
                  <a:lnTo>
                    <a:pt x="1162014" y="223392"/>
                  </a:lnTo>
                  <a:lnTo>
                    <a:pt x="664682" y="664844"/>
                  </a:lnTo>
                  <a:lnTo>
                    <a:pt x="664682" y="0"/>
                  </a:lnTo>
                  <a:close/>
                </a:path>
              </a:pathLst>
            </a:custGeom>
            <a:solidFill>
              <a:srgbClr val="E970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34983" y="862585"/>
            <a:ext cx="10796693" cy="23279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1820"/>
              </a:lnSpc>
              <a:spcBef>
                <a:spcPts val="133"/>
              </a:spcBef>
            </a:pPr>
            <a:r>
              <a:rPr sz="1600" b="1" dirty="0">
                <a:solidFill>
                  <a:srgbClr val="585858"/>
                </a:solidFill>
                <a:latin typeface="Calibri"/>
                <a:cs typeface="Calibri"/>
              </a:rPr>
              <a:t>Initial</a:t>
            </a:r>
            <a:r>
              <a:rPr sz="1600" b="1" spc="-8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Calibri"/>
                <a:cs typeface="Calibri"/>
              </a:rPr>
              <a:t>Delivery</a:t>
            </a:r>
            <a:r>
              <a:rPr sz="1600" b="1" spc="-6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Calibri"/>
                <a:cs typeface="Calibri"/>
              </a:rPr>
              <a:t>Data</a:t>
            </a:r>
            <a:r>
              <a:rPr sz="1600" b="1" spc="-6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3" dirty="0">
                <a:solidFill>
                  <a:srgbClr val="585858"/>
                </a:solidFill>
                <a:latin typeface="Calibri"/>
                <a:cs typeface="Calibri"/>
              </a:rPr>
              <a:t>Elements</a:t>
            </a:r>
            <a:endParaRPr sz="1600">
              <a:latin typeface="Calibri"/>
              <a:cs typeface="Calibri"/>
            </a:endParaRPr>
          </a:p>
          <a:p>
            <a:pPr marL="16933">
              <a:lnSpc>
                <a:spcPts val="1820"/>
              </a:lnSpc>
            </a:pPr>
            <a:r>
              <a:rPr sz="1600" b="1" dirty="0">
                <a:latin typeface="Arial"/>
                <a:cs typeface="Arial"/>
              </a:rPr>
              <a:t>Initial</a:t>
            </a:r>
            <a:r>
              <a:rPr sz="1600" b="1" spc="-53" dirty="0">
                <a:latin typeface="Arial"/>
                <a:cs typeface="Arial"/>
              </a:rPr>
              <a:t> </a:t>
            </a:r>
            <a:r>
              <a:rPr sz="1600" b="1" spc="-13" dirty="0">
                <a:latin typeface="Arial"/>
                <a:cs typeface="Arial"/>
              </a:rPr>
              <a:t>Delivery</a:t>
            </a:r>
            <a:endParaRPr sz="1600">
              <a:latin typeface="Arial"/>
              <a:cs typeface="Arial"/>
            </a:endParaRPr>
          </a:p>
          <a:p>
            <a:pPr marL="320879" indent="-303946">
              <a:spcBef>
                <a:spcPts val="960"/>
              </a:spcBef>
              <a:buFont typeface="Arial"/>
              <a:buChar char="•"/>
              <a:tabLst>
                <a:tab pos="320879" algn="l"/>
              </a:tabLst>
            </a:pPr>
            <a:r>
              <a:rPr sz="1600" b="1" spc="-13" dirty="0">
                <a:latin typeface="Arial"/>
                <a:cs typeface="Arial"/>
              </a:rPr>
              <a:t>119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Forensics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Initial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Minimum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Data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Elements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(MDE)</a:t>
            </a:r>
            <a:endParaRPr sz="1600">
              <a:latin typeface="Arial"/>
              <a:cs typeface="Arial"/>
            </a:endParaRPr>
          </a:p>
          <a:p>
            <a:pPr marL="320879" indent="-303946">
              <a:spcBef>
                <a:spcPts val="940"/>
              </a:spcBef>
              <a:buFont typeface="Arial"/>
              <a:buChar char="•"/>
              <a:tabLst>
                <a:tab pos="320879" algn="l"/>
              </a:tabLst>
            </a:pPr>
            <a:r>
              <a:rPr sz="1600" b="1" dirty="0">
                <a:latin typeface="Arial"/>
                <a:cs typeface="Arial"/>
              </a:rPr>
              <a:t>16</a:t>
            </a:r>
            <a:r>
              <a:rPr sz="1600" b="1" spc="-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Forensics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initial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MDE</a:t>
            </a:r>
            <a:r>
              <a:rPr sz="1600" spc="-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mapped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NIEMOpen</a:t>
            </a:r>
            <a:endParaRPr sz="1600">
              <a:latin typeface="Arial"/>
              <a:cs typeface="Arial"/>
            </a:endParaRPr>
          </a:p>
          <a:p>
            <a:pPr marL="320879" indent="-303946">
              <a:spcBef>
                <a:spcPts val="947"/>
              </a:spcBef>
              <a:buFont typeface="Arial"/>
              <a:buChar char="•"/>
              <a:tabLst>
                <a:tab pos="320879" algn="l"/>
              </a:tabLst>
            </a:pPr>
            <a:r>
              <a:rPr sz="1600" b="1" dirty="0">
                <a:latin typeface="Arial"/>
                <a:cs typeface="Arial"/>
              </a:rPr>
              <a:t>103</a:t>
            </a:r>
            <a:r>
              <a:rPr sz="1600" b="1" spc="-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Forensics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initial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MDE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inclusion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into</a:t>
            </a:r>
            <a:r>
              <a:rPr sz="1600" spc="-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NIEMOpen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(want-list)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spcBef>
                <a:spcPts val="147"/>
              </a:spcBef>
            </a:pPr>
            <a:endParaRPr sz="1600">
              <a:latin typeface="Arial"/>
              <a:cs typeface="Arial"/>
            </a:endParaRPr>
          </a:p>
          <a:p>
            <a:pPr marL="16933"/>
            <a:r>
              <a:rPr sz="1600" b="1" spc="-13" dirty="0">
                <a:latin typeface="Arial"/>
                <a:cs typeface="Arial"/>
              </a:rPr>
              <a:t>Total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Data</a:t>
            </a:r>
            <a:r>
              <a:rPr sz="1600" b="1" spc="-73" dirty="0">
                <a:latin typeface="Arial"/>
                <a:cs typeface="Arial"/>
              </a:rPr>
              <a:t> </a:t>
            </a:r>
            <a:r>
              <a:rPr sz="1600" b="1" spc="-13" dirty="0">
                <a:latin typeface="Arial"/>
                <a:cs typeface="Arial"/>
              </a:rPr>
              <a:t>Elements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750301" y="3371202"/>
            <a:ext cx="83820" cy="83820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779" y="0"/>
                </a:moveTo>
                <a:lnTo>
                  <a:pt x="0" y="0"/>
                </a:lnTo>
                <a:lnTo>
                  <a:pt x="0" y="62779"/>
                </a:lnTo>
                <a:lnTo>
                  <a:pt x="62779" y="62779"/>
                </a:lnTo>
                <a:lnTo>
                  <a:pt x="62779" y="0"/>
                </a:lnTo>
                <a:close/>
              </a:path>
            </a:pathLst>
          </a:custGeom>
          <a:solidFill>
            <a:srgbClr val="4E94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03459" y="3371202"/>
            <a:ext cx="83820" cy="83820"/>
          </a:xfrm>
          <a:custGeom>
            <a:avLst/>
            <a:gdLst/>
            <a:ahLst/>
            <a:cxnLst/>
            <a:rect l="l" t="t" r="r" b="b"/>
            <a:pathLst>
              <a:path w="62865" h="62864">
                <a:moveTo>
                  <a:pt x="62779" y="0"/>
                </a:moveTo>
                <a:lnTo>
                  <a:pt x="0" y="0"/>
                </a:lnTo>
                <a:lnTo>
                  <a:pt x="0" y="62779"/>
                </a:lnTo>
                <a:lnTo>
                  <a:pt x="62779" y="62779"/>
                </a:lnTo>
                <a:lnTo>
                  <a:pt x="62779" y="0"/>
                </a:lnTo>
                <a:close/>
              </a:path>
            </a:pathLst>
          </a:custGeom>
          <a:solidFill>
            <a:srgbClr val="E9703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853932" y="3285405"/>
            <a:ext cx="2122593" cy="68394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1170063" algn="l"/>
              </a:tabLst>
            </a:pPr>
            <a:r>
              <a:rPr sz="1200" spc="-47" dirty="0">
                <a:solidFill>
                  <a:srgbClr val="585858"/>
                </a:solidFill>
                <a:latin typeface="Calibri"/>
                <a:cs typeface="Calibri"/>
              </a:rPr>
              <a:t>NIEM</a:t>
            </a:r>
            <a:r>
              <a:rPr sz="1200" spc="-3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3" dirty="0">
                <a:solidFill>
                  <a:srgbClr val="585858"/>
                </a:solidFill>
                <a:latin typeface="Calibri"/>
                <a:cs typeface="Calibri"/>
              </a:rPr>
              <a:t>Mapped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	</a:t>
            </a:r>
            <a:r>
              <a:rPr sz="1200" spc="-47" dirty="0">
                <a:solidFill>
                  <a:srgbClr val="585858"/>
                </a:solidFill>
                <a:latin typeface="Calibri"/>
                <a:cs typeface="Calibri"/>
              </a:rPr>
              <a:t>NIEM</a:t>
            </a:r>
            <a:r>
              <a:rPr sz="1200" spc="13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40" dirty="0">
                <a:solidFill>
                  <a:srgbClr val="585858"/>
                </a:solidFill>
                <a:latin typeface="Calibri"/>
                <a:cs typeface="Calibri"/>
              </a:rPr>
              <a:t>Want-</a:t>
            </a:r>
            <a:r>
              <a:rPr sz="1200" spc="-27" dirty="0">
                <a:solidFill>
                  <a:srgbClr val="585858"/>
                </a:solidFill>
                <a:latin typeface="Calibri"/>
                <a:cs typeface="Calibri"/>
              </a:rPr>
              <a:t>List</a:t>
            </a:r>
            <a:endParaRPr sz="1200">
              <a:latin typeface="Calibri"/>
              <a:cs typeface="Calibri"/>
            </a:endParaRPr>
          </a:p>
          <a:p>
            <a:pPr>
              <a:spcBef>
                <a:spcPts val="400"/>
              </a:spcBef>
            </a:pPr>
            <a:endParaRPr sz="1200">
              <a:latin typeface="Calibri"/>
              <a:cs typeface="Calibri"/>
            </a:endParaRPr>
          </a:p>
          <a:p>
            <a:pPr marL="91438"/>
            <a:r>
              <a:rPr sz="1600" b="1" spc="-27" dirty="0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r>
              <a:rPr sz="1600" b="1" spc="-67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585858"/>
                </a:solidFill>
                <a:latin typeface="Calibri"/>
                <a:cs typeface="Calibri"/>
              </a:rPr>
              <a:t>Data</a:t>
            </a:r>
            <a:r>
              <a:rPr sz="16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3" dirty="0">
                <a:solidFill>
                  <a:srgbClr val="585858"/>
                </a:solidFill>
                <a:latin typeface="Calibri"/>
                <a:cs typeface="Calibri"/>
              </a:rPr>
              <a:t>Elements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5554134" y="8475135"/>
            <a:ext cx="5147733" cy="168486"/>
          </a:xfrm>
          <a:prstGeom prst="rect">
            <a:avLst/>
          </a:prstGeom>
        </p:spPr>
        <p:txBody>
          <a:bodyPr vert="horz" wrap="square" lIns="0" tIns="4233" rIns="0" bIns="0" rtlCol="0" anchor="t">
            <a:spAutoFit/>
          </a:bodyPr>
          <a:lstStyle/>
          <a:p>
            <a:pPr marL="16933">
              <a:spcBef>
                <a:spcPts val="33"/>
              </a:spcBef>
            </a:pPr>
            <a:r>
              <a:rPr spc="-13" dirty="0"/>
              <a:t>Unclassified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34" y="146068"/>
            <a:ext cx="7400713" cy="838819"/>
          </a:xfrm>
          <a:prstGeom prst="rect">
            <a:avLst/>
          </a:prstGeom>
        </p:spPr>
        <p:txBody>
          <a:bodyPr vert="horz" wrap="square" lIns="0" tIns="17780" rIns="0" bIns="0" rtlCol="0" anchor="t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2667" spc="93" dirty="0"/>
              <a:t>NIEMOpen</a:t>
            </a:r>
            <a:r>
              <a:rPr sz="2667" spc="60" dirty="0"/>
              <a:t> </a:t>
            </a:r>
            <a:r>
              <a:rPr sz="2667" spc="127" dirty="0"/>
              <a:t>Forensics</a:t>
            </a:r>
            <a:r>
              <a:rPr sz="2667" spc="107" dirty="0"/>
              <a:t> Sub-</a:t>
            </a:r>
            <a:r>
              <a:rPr sz="2667" spc="73" dirty="0"/>
              <a:t>Committee</a:t>
            </a:r>
            <a:r>
              <a:rPr sz="2667" spc="80" dirty="0"/>
              <a:t> </a:t>
            </a:r>
            <a:r>
              <a:rPr sz="2667" spc="73" dirty="0"/>
              <a:t>Next</a:t>
            </a:r>
            <a:r>
              <a:rPr sz="2667" spc="67" dirty="0"/>
              <a:t> </a:t>
            </a:r>
            <a:r>
              <a:rPr sz="2667" spc="100" dirty="0"/>
              <a:t>Steps</a:t>
            </a:r>
            <a:endParaRPr sz="2667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5554134" y="8475135"/>
            <a:ext cx="5147733" cy="168486"/>
          </a:xfrm>
          <a:prstGeom prst="rect">
            <a:avLst/>
          </a:prstGeom>
        </p:spPr>
        <p:txBody>
          <a:bodyPr vert="horz" wrap="square" lIns="0" tIns="4233" rIns="0" bIns="0" rtlCol="0" anchor="t">
            <a:spAutoFit/>
          </a:bodyPr>
          <a:lstStyle/>
          <a:p>
            <a:pPr marL="16933">
              <a:spcBef>
                <a:spcPts val="33"/>
              </a:spcBef>
            </a:pPr>
            <a:r>
              <a:rPr spc="-13" dirty="0"/>
              <a:t>Unclassified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01518" y="6349321"/>
            <a:ext cx="1236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-67" dirty="0">
                <a:solidFill>
                  <a:srgbClr val="1F2729"/>
                </a:solidFill>
                <a:latin typeface="Calibri"/>
                <a:cs typeface="Calibri"/>
              </a:rPr>
              <a:t>7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415" y="669545"/>
            <a:ext cx="645668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5527" indent="-228594">
              <a:spcBef>
                <a:spcPts val="133"/>
              </a:spcBef>
              <a:buFont typeface="Wingdings"/>
              <a:buChar char=""/>
              <a:tabLst>
                <a:tab pos="245527" algn="l"/>
              </a:tabLst>
            </a:pPr>
            <a:r>
              <a:rPr sz="1600" dirty="0">
                <a:latin typeface="Arial"/>
                <a:cs typeface="Arial"/>
              </a:rPr>
              <a:t>Establishing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business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need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formal</a:t>
            </a:r>
            <a:r>
              <a:rPr sz="16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NIEM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model</a:t>
            </a:r>
            <a:r>
              <a:rPr sz="16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1F2729"/>
                </a:solidFill>
                <a:latin typeface="Arial"/>
                <a:cs typeface="Arial"/>
              </a:rPr>
              <a:t>functional</a:t>
            </a:r>
            <a:r>
              <a:rPr sz="1600" spc="-6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1F2729"/>
                </a:solidFill>
                <a:latin typeface="Arial"/>
                <a:cs typeface="Arial"/>
              </a:rPr>
              <a:t>area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415" y="1157224"/>
            <a:ext cx="4807372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5527" indent="-228594">
              <a:spcBef>
                <a:spcPts val="133"/>
              </a:spcBef>
              <a:buFont typeface="Wingdings"/>
              <a:buChar char=""/>
              <a:tabLst>
                <a:tab pos="245527" algn="l"/>
              </a:tabLst>
            </a:pPr>
            <a:r>
              <a:rPr sz="1600" spc="-13" dirty="0">
                <a:latin typeface="Arial"/>
                <a:cs typeface="Arial"/>
              </a:rPr>
              <a:t>e-</a:t>
            </a:r>
            <a:r>
              <a:rPr sz="1600" dirty="0">
                <a:latin typeface="Arial"/>
                <a:cs typeface="Arial"/>
              </a:rPr>
              <a:t>CLA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and</a:t>
            </a:r>
            <a:r>
              <a:rPr sz="1600" spc="-27" dirty="0">
                <a:latin typeface="Arial"/>
                <a:cs typeface="Arial"/>
              </a:rPr>
              <a:t> I-</a:t>
            </a:r>
            <a:r>
              <a:rPr sz="1600" dirty="0">
                <a:latin typeface="Arial"/>
                <a:cs typeface="Arial"/>
              </a:rPr>
              <a:t>CLA</a:t>
            </a:r>
            <a:r>
              <a:rPr sz="1600" spc="-1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(Contributor</a:t>
            </a:r>
            <a:r>
              <a:rPr sz="1600" spc="-2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License</a:t>
            </a:r>
            <a:r>
              <a:rPr sz="1600" spc="-13" dirty="0">
                <a:latin typeface="Arial"/>
                <a:cs typeface="Arial"/>
              </a:rPr>
              <a:t> Agreement)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415" y="1644905"/>
            <a:ext cx="37422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5527" indent="-228594">
              <a:spcBef>
                <a:spcPts val="133"/>
              </a:spcBef>
              <a:buFont typeface="Wingdings"/>
              <a:buChar char=""/>
              <a:tabLst>
                <a:tab pos="245527" algn="l"/>
              </a:tabLst>
            </a:pPr>
            <a:r>
              <a:rPr sz="1600" dirty="0">
                <a:latin typeface="Arial"/>
                <a:cs typeface="Arial"/>
              </a:rPr>
              <a:t>Registering</a:t>
            </a:r>
            <a:r>
              <a:rPr sz="1600" spc="-6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for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NIEMOpen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mailing</a:t>
            </a:r>
            <a:r>
              <a:rPr sz="1600" spc="-67" dirty="0">
                <a:latin typeface="Arial"/>
                <a:cs typeface="Arial"/>
              </a:rPr>
              <a:t> </a:t>
            </a:r>
            <a:r>
              <a:rPr sz="1600" spc="-13" dirty="0">
                <a:latin typeface="Arial"/>
                <a:cs typeface="Arial"/>
              </a:rPr>
              <a:t>lists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416" y="2132921"/>
            <a:ext cx="674539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4681" marR="6773" indent="-228594">
              <a:spcBef>
                <a:spcPts val="133"/>
              </a:spcBef>
              <a:buFont typeface="Wingdings"/>
              <a:buChar char=""/>
              <a:tabLst>
                <a:tab pos="246374" algn="l"/>
              </a:tabLst>
            </a:pPr>
            <a:r>
              <a:rPr sz="1600" dirty="0">
                <a:latin typeface="Arial"/>
                <a:cs typeface="Arial"/>
              </a:rPr>
              <a:t>Reviewing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OASIS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lightweight</a:t>
            </a:r>
            <a:r>
              <a:rPr sz="1600" spc="-3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rules:</a:t>
            </a:r>
            <a:r>
              <a:rPr sz="1600" spc="-7" dirty="0">
                <a:latin typeface="Arial"/>
                <a:cs typeface="Arial"/>
              </a:rPr>
              <a:t> </a:t>
            </a:r>
            <a:r>
              <a:rPr sz="1600" u="sng" spc="-1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2"/>
              </a:rPr>
              <a:t>https://www.oasis-open.org/policies-</a:t>
            </a:r>
            <a:r>
              <a:rPr sz="1600" spc="-13" dirty="0">
                <a:solidFill>
                  <a:srgbClr val="006FC0"/>
                </a:solidFill>
                <a:latin typeface="Arial"/>
                <a:cs typeface="Arial"/>
              </a:rPr>
              <a:t> 	</a:t>
            </a:r>
            <a:r>
              <a:rPr sz="1600" u="sng" spc="-1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2"/>
              </a:rPr>
              <a:t>guidelines/open-projects-process/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416" y="2864444"/>
            <a:ext cx="30471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5527" indent="-228594">
              <a:spcBef>
                <a:spcPts val="133"/>
              </a:spcBef>
              <a:buFont typeface="Wingdings"/>
              <a:buChar char=""/>
              <a:tabLst>
                <a:tab pos="245527" algn="l"/>
              </a:tabLst>
            </a:pPr>
            <a:r>
              <a:rPr sz="1600" dirty="0">
                <a:latin typeface="Arial"/>
                <a:cs typeface="Arial"/>
              </a:rPr>
              <a:t>Review</a:t>
            </a:r>
            <a:r>
              <a:rPr sz="1600" spc="-53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NBAC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governance</a:t>
            </a:r>
            <a:r>
              <a:rPr sz="1600" spc="-47" dirty="0">
                <a:latin typeface="Arial"/>
                <a:cs typeface="Arial"/>
              </a:rPr>
              <a:t> </a:t>
            </a:r>
            <a:r>
              <a:rPr sz="1600" spc="-33" dirty="0">
                <a:latin typeface="Arial"/>
                <a:cs typeface="Arial"/>
              </a:rPr>
              <a:t>doc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812800" y="1599513"/>
            <a:ext cx="14630400" cy="26290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46374" marR="160015" indent="-230288">
              <a:spcBef>
                <a:spcPts val="133"/>
              </a:spcBef>
              <a:tabLst>
                <a:tab pos="246374" algn="l"/>
              </a:tabLst>
            </a:pPr>
            <a:r>
              <a:rPr spc="-13" dirty="0"/>
              <a:t>Establishes</a:t>
            </a:r>
            <a:r>
              <a:rPr spc="-6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organization,</a:t>
            </a:r>
            <a:r>
              <a:rPr spc="-60" dirty="0"/>
              <a:t> </a:t>
            </a:r>
            <a:r>
              <a:rPr dirty="0"/>
              <a:t>governance,</a:t>
            </a:r>
            <a:r>
              <a:rPr spc="-53" dirty="0"/>
              <a:t> </a:t>
            </a:r>
            <a:r>
              <a:rPr dirty="0"/>
              <a:t>rules,</a:t>
            </a:r>
            <a:r>
              <a:rPr spc="-2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processes</a:t>
            </a:r>
            <a:r>
              <a:rPr spc="-53" dirty="0"/>
              <a:t> </a:t>
            </a:r>
            <a:r>
              <a:rPr dirty="0"/>
              <a:t>for </a:t>
            </a:r>
            <a:r>
              <a:rPr spc="-13" dirty="0">
                <a:solidFill>
                  <a:srgbClr val="080F0C"/>
                </a:solidFill>
              </a:rPr>
              <a:t>their </a:t>
            </a:r>
            <a:r>
              <a:rPr dirty="0"/>
              <a:t>CoI</a:t>
            </a:r>
            <a:r>
              <a:rPr spc="-27" dirty="0"/>
              <a:t> </a:t>
            </a:r>
            <a:r>
              <a:rPr dirty="0"/>
              <a:t>(i.e.</a:t>
            </a:r>
            <a:r>
              <a:rPr spc="-7" dirty="0"/>
              <a:t> </a:t>
            </a:r>
            <a:r>
              <a:rPr dirty="0">
                <a:solidFill>
                  <a:srgbClr val="000000"/>
                </a:solidFill>
              </a:rPr>
              <a:t>Drafting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governance</a:t>
            </a:r>
            <a:r>
              <a:rPr spc="-7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doc)</a:t>
            </a:r>
            <a:r>
              <a:rPr spc="-13" dirty="0">
                <a:solidFill>
                  <a:srgbClr val="000000"/>
                </a:solidFill>
              </a:rPr>
              <a:t> </a:t>
            </a:r>
            <a:r>
              <a:rPr dirty="0"/>
              <a:t>to</a:t>
            </a:r>
            <a:r>
              <a:rPr spc="-7" dirty="0"/>
              <a:t> </a:t>
            </a:r>
            <a:r>
              <a:rPr dirty="0"/>
              <a:t>manage</a:t>
            </a:r>
            <a:r>
              <a:rPr spc="-73" dirty="0"/>
              <a:t> </a:t>
            </a:r>
            <a:r>
              <a:rPr dirty="0"/>
              <a:t>the</a:t>
            </a:r>
            <a:r>
              <a:rPr spc="-27" dirty="0"/>
              <a:t> </a:t>
            </a:r>
            <a:r>
              <a:rPr dirty="0"/>
              <a:t>model</a:t>
            </a:r>
            <a:r>
              <a:rPr spc="-67" dirty="0"/>
              <a:t> </a:t>
            </a:r>
            <a:r>
              <a:rPr spc="-13" dirty="0"/>
              <a:t>content </a:t>
            </a:r>
            <a:r>
              <a:rPr dirty="0"/>
              <a:t>associated</a:t>
            </a:r>
            <a:r>
              <a:rPr spc="-80" dirty="0"/>
              <a:t> </a:t>
            </a:r>
            <a:r>
              <a:rPr dirty="0"/>
              <a:t>with the</a:t>
            </a:r>
            <a:r>
              <a:rPr spc="-27" dirty="0"/>
              <a:t> </a:t>
            </a:r>
            <a:r>
              <a:rPr dirty="0">
                <a:solidFill>
                  <a:srgbClr val="080F0C"/>
                </a:solidFill>
              </a:rPr>
              <a:t>Forensics</a:t>
            </a:r>
            <a:r>
              <a:rPr spc="-47" dirty="0">
                <a:solidFill>
                  <a:srgbClr val="080F0C"/>
                </a:solidFill>
              </a:rPr>
              <a:t> </a:t>
            </a:r>
            <a:r>
              <a:rPr dirty="0"/>
              <a:t>Sub-</a:t>
            </a:r>
            <a:r>
              <a:rPr spc="-13" dirty="0"/>
              <a:t>Committee</a:t>
            </a:r>
          </a:p>
          <a:p>
            <a:pPr>
              <a:spcBef>
                <a:spcPts val="80"/>
              </a:spcBef>
            </a:pPr>
            <a:endParaRPr spc="-13" dirty="0"/>
          </a:p>
          <a:p>
            <a:pPr marL="245527" indent="-228594">
              <a:spcBef>
                <a:spcPts val="7"/>
              </a:spcBef>
              <a:buFont typeface="Wingdings"/>
              <a:buChar char=""/>
              <a:tabLst>
                <a:tab pos="245527" algn="l"/>
              </a:tabLst>
            </a:pPr>
            <a:r>
              <a:rPr dirty="0">
                <a:solidFill>
                  <a:srgbClr val="000000"/>
                </a:solidFill>
              </a:rPr>
              <a:t>Attending</a:t>
            </a:r>
            <a:r>
              <a:rPr spc="-7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NBAC</a:t>
            </a:r>
            <a:r>
              <a:rPr spc="-33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meetings</a:t>
            </a:r>
          </a:p>
          <a:p>
            <a:pPr>
              <a:spcBef>
                <a:spcPts val="73"/>
              </a:spcBef>
              <a:buFont typeface="Wingdings"/>
              <a:buChar char=""/>
            </a:pPr>
            <a:endParaRPr spc="-13" dirty="0">
              <a:solidFill>
                <a:srgbClr val="000000"/>
              </a:solidFill>
            </a:endParaRPr>
          </a:p>
          <a:p>
            <a:pPr marL="245527" indent="-228594">
              <a:spcBef>
                <a:spcPts val="7"/>
              </a:spcBef>
              <a:buFont typeface="Wingdings"/>
              <a:buChar char=""/>
              <a:tabLst>
                <a:tab pos="245527" algn="l"/>
              </a:tabLst>
            </a:pPr>
            <a:r>
              <a:rPr dirty="0">
                <a:solidFill>
                  <a:srgbClr val="000000"/>
                </a:solidFill>
              </a:rPr>
              <a:t>Preparing</a:t>
            </a:r>
            <a:r>
              <a:rPr spc="-6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brief</a:t>
            </a:r>
            <a:r>
              <a:rPr spc="-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for</a:t>
            </a:r>
            <a:r>
              <a:rPr spc="-4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spc="-27" dirty="0">
                <a:solidFill>
                  <a:srgbClr val="000000"/>
                </a:solidFill>
              </a:rPr>
              <a:t> NBAC</a:t>
            </a:r>
          </a:p>
          <a:p>
            <a:pPr>
              <a:spcBef>
                <a:spcPts val="80"/>
              </a:spcBef>
              <a:buFont typeface="Wingdings"/>
              <a:buChar char=""/>
            </a:pPr>
            <a:endParaRPr spc="-27" dirty="0">
              <a:solidFill>
                <a:srgbClr val="000000"/>
              </a:solidFill>
            </a:endParaRPr>
          </a:p>
          <a:p>
            <a:pPr marL="244681" marR="6773" indent="-228594">
              <a:buFont typeface="Wingdings"/>
              <a:buChar char=""/>
              <a:tabLst>
                <a:tab pos="246374" algn="l"/>
              </a:tabLst>
            </a:pPr>
            <a:r>
              <a:rPr dirty="0">
                <a:solidFill>
                  <a:srgbClr val="000000"/>
                </a:solidFill>
              </a:rPr>
              <a:t>Actual</a:t>
            </a:r>
            <a:r>
              <a:rPr spc="-4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content</a:t>
            </a:r>
            <a:r>
              <a:rPr spc="-6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can</a:t>
            </a:r>
            <a:r>
              <a:rPr spc="-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be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worked</a:t>
            </a:r>
            <a:r>
              <a:rPr spc="-2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on,</a:t>
            </a:r>
            <a:r>
              <a:rPr spc="-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before</a:t>
            </a:r>
            <a:r>
              <a:rPr spc="-3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hand,</a:t>
            </a:r>
            <a:r>
              <a:rPr spc="-40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in</a:t>
            </a:r>
            <a:r>
              <a:rPr spc="-2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parallel</a:t>
            </a:r>
            <a:r>
              <a:rPr spc="-67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or</a:t>
            </a:r>
            <a:r>
              <a:rPr spc="-3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after</a:t>
            </a:r>
            <a:r>
              <a:rPr spc="-33" dirty="0">
                <a:solidFill>
                  <a:srgbClr val="000000"/>
                </a:solidFill>
              </a:rPr>
              <a:t> </a:t>
            </a:r>
            <a:r>
              <a:rPr spc="-13" dirty="0">
                <a:solidFill>
                  <a:srgbClr val="000000"/>
                </a:solidFill>
              </a:rPr>
              <a:t>creating 	</a:t>
            </a:r>
            <a:r>
              <a:rPr dirty="0">
                <a:solidFill>
                  <a:srgbClr val="000000"/>
                </a:solidFill>
              </a:rPr>
              <a:t>the</a:t>
            </a:r>
            <a:r>
              <a:rPr spc="-1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Sub-</a:t>
            </a:r>
            <a:r>
              <a:rPr spc="-13" dirty="0">
                <a:solidFill>
                  <a:srgbClr val="000000"/>
                </a:solidFill>
              </a:rPr>
              <a:t>Committee</a:t>
            </a:r>
          </a:p>
          <a:p>
            <a:pPr>
              <a:spcBef>
                <a:spcPts val="80"/>
              </a:spcBef>
            </a:pPr>
            <a:endParaRPr spc="-13" dirty="0">
              <a:solidFill>
                <a:srgbClr val="000000"/>
              </a:solidFill>
            </a:endParaRPr>
          </a:p>
          <a:p>
            <a:pPr marL="248067" indent="-231134">
              <a:tabLst>
                <a:tab pos="248067" algn="l"/>
              </a:tabLst>
            </a:pPr>
            <a:r>
              <a:rPr dirty="0">
                <a:solidFill>
                  <a:srgbClr val="000000"/>
                </a:solidFill>
              </a:rPr>
              <a:t>Notifying</a:t>
            </a:r>
            <a:r>
              <a:rPr spc="-53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OASIS</a:t>
            </a:r>
            <a:r>
              <a:rPr spc="-33" dirty="0">
                <a:solidFill>
                  <a:srgbClr val="000000"/>
                </a:solidFill>
              </a:rPr>
              <a:t> PGB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75464" y="971465"/>
            <a:ext cx="4541520" cy="1996273"/>
          </a:xfrm>
          <a:prstGeom prst="rect">
            <a:avLst/>
          </a:prstGeom>
          <a:solidFill>
            <a:srgbClr val="F1F1F1"/>
          </a:solidFill>
          <a:ln w="9525">
            <a:solidFill>
              <a:srgbClr val="C7C7C7"/>
            </a:solidFill>
          </a:ln>
        </p:spPr>
        <p:txBody>
          <a:bodyPr vert="horz" wrap="square" lIns="0" tIns="148167" rIns="0" bIns="0" rtlCol="0">
            <a:spAutoFit/>
          </a:bodyPr>
          <a:lstStyle/>
          <a:p>
            <a:pPr marL="153243">
              <a:spcBef>
                <a:spcPts val="1167"/>
              </a:spcBef>
            </a:pPr>
            <a:r>
              <a:rPr sz="1200" u="sng" dirty="0">
                <a:solidFill>
                  <a:srgbClr val="1F2729"/>
                </a:solidFill>
                <a:uFill>
                  <a:solidFill>
                    <a:srgbClr val="1F2729"/>
                  </a:solidFill>
                </a:uFill>
                <a:latin typeface="Arial"/>
                <a:cs typeface="Arial"/>
                <a:hlinkClick r:id="rId2"/>
              </a:rPr>
              <a:t>Open</a:t>
            </a:r>
            <a:r>
              <a:rPr sz="1200" u="sng" spc="-33" dirty="0">
                <a:solidFill>
                  <a:srgbClr val="1F2729"/>
                </a:solidFill>
                <a:uFill>
                  <a:solidFill>
                    <a:srgbClr val="1F2729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200" u="sng" dirty="0">
                <a:solidFill>
                  <a:srgbClr val="1F2729"/>
                </a:solidFill>
                <a:uFill>
                  <a:solidFill>
                    <a:srgbClr val="1F2729"/>
                  </a:solidFill>
                </a:uFill>
                <a:latin typeface="Arial"/>
                <a:cs typeface="Arial"/>
                <a:hlinkClick r:id="rId2"/>
              </a:rPr>
              <a:t>Project</a:t>
            </a:r>
            <a:r>
              <a:rPr sz="1200" u="sng" spc="-47" dirty="0">
                <a:solidFill>
                  <a:srgbClr val="1F2729"/>
                </a:solidFill>
                <a:uFill>
                  <a:solidFill>
                    <a:srgbClr val="1F2729"/>
                  </a:solidFill>
                </a:uFill>
                <a:latin typeface="Arial"/>
                <a:cs typeface="Arial"/>
                <a:hlinkClick r:id="rId2"/>
              </a:rPr>
              <a:t> </a:t>
            </a:r>
            <a:r>
              <a:rPr sz="1200" u="sng" spc="-13" dirty="0">
                <a:solidFill>
                  <a:srgbClr val="1F2729"/>
                </a:solidFill>
                <a:uFill>
                  <a:solidFill>
                    <a:srgbClr val="1F2729"/>
                  </a:solidFill>
                </a:uFill>
                <a:latin typeface="Arial"/>
                <a:cs typeface="Arial"/>
                <a:hlinkClick r:id="rId2"/>
              </a:rPr>
              <a:t>Rules</a:t>
            </a:r>
            <a:endParaRPr sz="1200">
              <a:latin typeface="Arial"/>
              <a:cs typeface="Arial"/>
            </a:endParaRPr>
          </a:p>
          <a:p>
            <a:pPr marL="153243" marR="498674">
              <a:spcBef>
                <a:spcPts val="7"/>
              </a:spcBef>
            </a:pP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This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version</a:t>
            </a:r>
            <a:r>
              <a:rPr sz="12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the</a:t>
            </a:r>
            <a:r>
              <a:rPr sz="12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OASIS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Open</a:t>
            </a:r>
            <a:r>
              <a:rPr sz="12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Project</a:t>
            </a:r>
            <a:r>
              <a:rPr sz="12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(OP)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Rules</a:t>
            </a:r>
            <a:r>
              <a:rPr sz="12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1F2729"/>
                </a:solidFill>
                <a:latin typeface="Arial"/>
                <a:cs typeface="Arial"/>
              </a:rPr>
              <a:t>was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approved</a:t>
            </a:r>
            <a:r>
              <a:rPr sz="12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by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OASIS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Board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Directors</a:t>
            </a:r>
            <a:r>
              <a:rPr sz="12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on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14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1F2729"/>
                </a:solidFill>
                <a:latin typeface="Arial"/>
                <a:cs typeface="Arial"/>
              </a:rPr>
              <a:t>June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2022</a:t>
            </a:r>
            <a:r>
              <a:rPr sz="12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and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became</a:t>
            </a:r>
            <a:r>
              <a:rPr sz="12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effective</a:t>
            </a:r>
            <a:r>
              <a:rPr sz="12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immediately.</a:t>
            </a:r>
            <a:r>
              <a:rPr sz="12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The</a:t>
            </a:r>
            <a:r>
              <a:rPr sz="12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change</a:t>
            </a:r>
            <a:r>
              <a:rPr sz="12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1F2729"/>
                </a:solidFill>
                <a:latin typeface="Arial"/>
                <a:cs typeface="Arial"/>
              </a:rPr>
              <a:t>was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announced</a:t>
            </a:r>
            <a:r>
              <a:rPr sz="1200" spc="-5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to</a:t>
            </a:r>
            <a:r>
              <a:rPr sz="12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OASIS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members</a:t>
            </a:r>
            <a:r>
              <a:rPr sz="1200" spc="-4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on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01</a:t>
            </a:r>
            <a:r>
              <a:rPr sz="12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July</a:t>
            </a:r>
            <a:r>
              <a:rPr sz="1200" spc="-27" dirty="0">
                <a:solidFill>
                  <a:srgbClr val="1F2729"/>
                </a:solidFill>
                <a:latin typeface="Arial"/>
                <a:cs typeface="Arial"/>
              </a:rPr>
              <a:t> 2022</a:t>
            </a:r>
            <a:endParaRPr sz="1200">
              <a:latin typeface="Arial"/>
              <a:cs typeface="Arial"/>
            </a:endParaRPr>
          </a:p>
          <a:p>
            <a:pPr marL="153243" marR="516454"/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in</a:t>
            </a:r>
            <a:r>
              <a:rPr sz="12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u="sng" spc="-1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3"/>
              </a:rPr>
              <a:t>https://lists.oasis-</a:t>
            </a:r>
            <a:r>
              <a:rPr sz="1200" spc="-13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200" u="sng" spc="-1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3"/>
              </a:rPr>
              <a:t>open.org/archives/members/202207/msg00000.html</a:t>
            </a:r>
            <a:r>
              <a:rPr sz="1200" spc="38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1200" spc="-27" dirty="0">
                <a:solidFill>
                  <a:srgbClr val="1F2729"/>
                </a:solidFill>
                <a:latin typeface="Arial"/>
                <a:cs typeface="Arial"/>
              </a:rPr>
              <a:t>Tabl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e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Contents</a:t>
            </a:r>
            <a:r>
              <a:rPr sz="12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1.</a:t>
            </a:r>
            <a:r>
              <a:rPr sz="12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Purpose</a:t>
            </a:r>
            <a:r>
              <a:rPr sz="12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Open Projects</a:t>
            </a:r>
            <a:r>
              <a:rPr sz="1200" spc="-4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2.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spc="-13" dirty="0">
                <a:solidFill>
                  <a:srgbClr val="1F2729"/>
                </a:solidFill>
                <a:latin typeface="Arial"/>
                <a:cs typeface="Arial"/>
              </a:rPr>
              <a:t>Project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Formation</a:t>
            </a:r>
            <a:r>
              <a:rPr sz="1200" spc="-6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3.</a:t>
            </a:r>
            <a:r>
              <a:rPr sz="1200" spc="-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Roles</a:t>
            </a:r>
            <a:r>
              <a:rPr sz="1200" spc="-3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of</a:t>
            </a:r>
            <a:r>
              <a:rPr sz="1200" spc="-27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Parties</a:t>
            </a:r>
            <a:r>
              <a:rPr sz="1200" spc="-13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in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F2729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1F2729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1F2729"/>
                </a:solidFill>
                <a:latin typeface="Arial"/>
                <a:cs typeface="Arial"/>
              </a:rPr>
              <a:t>[…]</a:t>
            </a:r>
            <a:endParaRPr sz="1200">
              <a:latin typeface="Arial"/>
              <a:cs typeface="Arial"/>
            </a:endParaRPr>
          </a:p>
          <a:p>
            <a:pPr marL="153243"/>
            <a:r>
              <a:rPr sz="1200" u="sng" spc="-13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Arial"/>
                <a:cs typeface="Arial"/>
                <a:hlinkClick r:id="rId4"/>
              </a:rPr>
              <a:t>www.oasis-open.org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2800" y="517700"/>
            <a:ext cx="14630400" cy="386430"/>
          </a:xfrm>
          <a:prstGeom prst="rect">
            <a:avLst/>
          </a:prstGeom>
        </p:spPr>
        <p:txBody>
          <a:bodyPr vert="horz" wrap="square" lIns="0" tIns="16933" rIns="0" bIns="0" rtlCol="0" anchor="t">
            <a:spAutoFit/>
          </a:bodyPr>
          <a:lstStyle/>
          <a:p>
            <a:pPr marL="130383">
              <a:lnSpc>
                <a:spcPct val="100000"/>
              </a:lnSpc>
              <a:spcBef>
                <a:spcPts val="133"/>
              </a:spcBef>
            </a:pPr>
            <a:r>
              <a:rPr spc="93" dirty="0"/>
              <a:t>NIEMOpen</a:t>
            </a:r>
            <a:r>
              <a:rPr spc="200" dirty="0"/>
              <a:t> </a:t>
            </a:r>
            <a:r>
              <a:rPr spc="113" dirty="0"/>
              <a:t>Forensics</a:t>
            </a:r>
            <a:r>
              <a:rPr spc="247" dirty="0"/>
              <a:t> </a:t>
            </a:r>
            <a:r>
              <a:rPr spc="107" dirty="0"/>
              <a:t>Sub-</a:t>
            </a:r>
            <a:r>
              <a:rPr spc="67" dirty="0"/>
              <a:t>Committee</a:t>
            </a:r>
            <a:r>
              <a:rPr spc="247" dirty="0"/>
              <a:t> </a:t>
            </a:r>
            <a:r>
              <a:rPr spc="13" dirty="0"/>
              <a:t>Operational</a:t>
            </a:r>
            <a:r>
              <a:rPr spc="240" dirty="0"/>
              <a:t> </a:t>
            </a:r>
            <a:r>
              <a:rPr spc="60" dirty="0"/>
              <a:t>Responsibilities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08292" y="6379748"/>
            <a:ext cx="100753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7"/>
              </a:lnSpc>
            </a:pPr>
            <a:r>
              <a:rPr sz="1333" b="1" spc="33" dirty="0">
                <a:solidFill>
                  <a:srgbClr val="1F2729"/>
                </a:solidFill>
                <a:latin typeface="Calibri"/>
                <a:cs typeface="Calibri"/>
              </a:rPr>
              <a:t>8</a:t>
            </a:r>
            <a:endParaRPr sz="1333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4587" y="1273387"/>
            <a:ext cx="25611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6374" indent="-229441">
              <a:spcBef>
                <a:spcPts val="127"/>
              </a:spcBef>
              <a:buClr>
                <a:srgbClr val="000000"/>
              </a:buClr>
              <a:buSzPct val="110000"/>
              <a:buFont typeface="Wingdings"/>
              <a:buChar char=""/>
              <a:tabLst>
                <a:tab pos="246374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Finalize</a:t>
            </a:r>
            <a:r>
              <a:rPr sz="1333" spc="-4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governance</a:t>
            </a:r>
            <a:r>
              <a:rPr sz="1333" spc="-7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document</a:t>
            </a:r>
            <a:endParaRPr sz="13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4587" y="1679787"/>
            <a:ext cx="310642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6374" indent="-229441">
              <a:spcBef>
                <a:spcPts val="127"/>
              </a:spcBef>
              <a:buClr>
                <a:srgbClr val="000000"/>
              </a:buClr>
              <a:buSzPct val="110000"/>
              <a:buFont typeface="Wingdings"/>
              <a:buChar char=""/>
              <a:tabLst>
                <a:tab pos="246374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Create</a:t>
            </a:r>
            <a:r>
              <a:rPr sz="1333" spc="-6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standard</a:t>
            </a:r>
            <a:r>
              <a:rPr sz="1333" spc="-8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operating</a:t>
            </a:r>
            <a:r>
              <a:rPr sz="1333" spc="-7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procedures</a:t>
            </a:r>
            <a:endParaRPr sz="13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4587" y="2086187"/>
            <a:ext cx="386249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5527" indent="-228594">
              <a:spcBef>
                <a:spcPts val="127"/>
              </a:spcBef>
              <a:buClr>
                <a:srgbClr val="000000"/>
              </a:buClr>
              <a:buSzPct val="110000"/>
              <a:buFont typeface="Wingdings"/>
              <a:buChar char=""/>
              <a:tabLst>
                <a:tab pos="245527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Appoint</a:t>
            </a:r>
            <a:r>
              <a:rPr sz="1333" spc="-5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Chair/Co-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Chairs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=</a:t>
            </a:r>
            <a:r>
              <a:rPr sz="1333" spc="-4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00AF50"/>
                </a:solidFill>
                <a:latin typeface="Arial"/>
                <a:cs typeface="Arial"/>
              </a:rPr>
              <a:t>Chair</a:t>
            </a:r>
            <a:r>
              <a:rPr sz="1333" spc="-33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00AF50"/>
                </a:solidFill>
                <a:latin typeface="Arial"/>
                <a:cs typeface="Arial"/>
              </a:rPr>
              <a:t>is</a:t>
            </a:r>
            <a:r>
              <a:rPr sz="1333" spc="-4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00AF50"/>
                </a:solidFill>
                <a:latin typeface="Arial"/>
                <a:cs typeface="Arial"/>
              </a:rPr>
              <a:t>Ryan</a:t>
            </a:r>
            <a:r>
              <a:rPr sz="1333" spc="-13" dirty="0">
                <a:solidFill>
                  <a:srgbClr val="00AF50"/>
                </a:solidFill>
                <a:latin typeface="Arial"/>
                <a:cs typeface="Arial"/>
              </a:rPr>
              <a:t> Triplett</a:t>
            </a:r>
            <a:endParaRPr sz="13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4588" y="2492180"/>
            <a:ext cx="4759113" cy="2336688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5527" indent="-228594">
              <a:spcBef>
                <a:spcPts val="127"/>
              </a:spcBef>
              <a:buClr>
                <a:srgbClr val="000000"/>
              </a:buClr>
              <a:buSzPct val="110000"/>
              <a:buFont typeface="Wingdings"/>
              <a:buChar char=""/>
              <a:tabLst>
                <a:tab pos="245527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Appoint</a:t>
            </a:r>
            <a:r>
              <a:rPr sz="1333" spc="-6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NBAC</a:t>
            </a:r>
            <a:r>
              <a:rPr sz="1333" spc="-4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TSC</a:t>
            </a:r>
            <a:r>
              <a:rPr sz="1333" spc="-5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voting</a:t>
            </a:r>
            <a:r>
              <a:rPr sz="1333" spc="-4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members</a:t>
            </a:r>
            <a:endParaRPr sz="1333">
              <a:latin typeface="Arial"/>
              <a:cs typeface="Arial"/>
            </a:endParaRPr>
          </a:p>
          <a:p>
            <a:pPr>
              <a:spcBef>
                <a:spcPts val="73"/>
              </a:spcBef>
            </a:pPr>
            <a:endParaRPr sz="1333">
              <a:latin typeface="Arial"/>
              <a:cs typeface="Arial"/>
            </a:endParaRPr>
          </a:p>
          <a:p>
            <a:pPr marL="246374" indent="-229441">
              <a:buClr>
                <a:srgbClr val="000000"/>
              </a:buClr>
              <a:buSzPct val="110000"/>
              <a:buFont typeface="Wingdings"/>
              <a:buChar char=""/>
              <a:tabLst>
                <a:tab pos="246374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Maintain</a:t>
            </a:r>
            <a:r>
              <a:rPr sz="1333" spc="-4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a</a:t>
            </a:r>
            <a:r>
              <a:rPr sz="1333" spc="-5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roster</a:t>
            </a:r>
            <a:endParaRPr sz="1333">
              <a:latin typeface="Arial"/>
              <a:cs typeface="Arial"/>
            </a:endParaRPr>
          </a:p>
          <a:p>
            <a:pPr>
              <a:spcBef>
                <a:spcPts val="67"/>
              </a:spcBef>
              <a:buFont typeface="Wingdings"/>
              <a:buChar char=""/>
            </a:pPr>
            <a:endParaRPr sz="1333">
              <a:latin typeface="Arial"/>
              <a:cs typeface="Arial"/>
            </a:endParaRPr>
          </a:p>
          <a:p>
            <a:pPr marL="246374" indent="-229441">
              <a:buClr>
                <a:srgbClr val="000000"/>
              </a:buClr>
              <a:buSzPct val="110000"/>
              <a:buFont typeface="Wingdings"/>
              <a:buChar char=""/>
              <a:tabLst>
                <a:tab pos="246374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Schedule</a:t>
            </a:r>
            <a:r>
              <a:rPr sz="1333" spc="-5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and</a:t>
            </a:r>
            <a:r>
              <a:rPr sz="1333" spc="-6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hold</a:t>
            </a:r>
            <a:r>
              <a:rPr sz="1333" spc="-5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public</a:t>
            </a:r>
            <a:r>
              <a:rPr sz="1333" spc="-2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meetings</a:t>
            </a:r>
            <a:endParaRPr sz="1333">
              <a:latin typeface="Arial"/>
              <a:cs typeface="Arial"/>
            </a:endParaRPr>
          </a:p>
          <a:p>
            <a:pPr>
              <a:spcBef>
                <a:spcPts val="67"/>
              </a:spcBef>
              <a:buFont typeface="Wingdings"/>
              <a:buChar char=""/>
            </a:pPr>
            <a:endParaRPr sz="1333">
              <a:latin typeface="Arial"/>
              <a:cs typeface="Arial"/>
            </a:endParaRPr>
          </a:p>
          <a:p>
            <a:pPr marL="246374" indent="-229441">
              <a:buClr>
                <a:srgbClr val="000000"/>
              </a:buClr>
              <a:buSzPct val="110000"/>
              <a:buFont typeface="Wingdings"/>
              <a:buChar char=""/>
              <a:tabLst>
                <a:tab pos="246374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Conduct</a:t>
            </a:r>
            <a:r>
              <a:rPr sz="1333" spc="-3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a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kickoff</a:t>
            </a:r>
            <a:r>
              <a:rPr sz="1333" spc="-6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meeting</a:t>
            </a:r>
            <a:endParaRPr sz="1333">
              <a:latin typeface="Arial"/>
              <a:cs typeface="Arial"/>
            </a:endParaRPr>
          </a:p>
          <a:p>
            <a:pPr>
              <a:spcBef>
                <a:spcPts val="67"/>
              </a:spcBef>
              <a:buFont typeface="Wingdings"/>
              <a:buChar char=""/>
            </a:pPr>
            <a:endParaRPr sz="1333">
              <a:latin typeface="Arial"/>
              <a:cs typeface="Arial"/>
            </a:endParaRPr>
          </a:p>
          <a:p>
            <a:pPr marL="246374" indent="-229441">
              <a:buClr>
                <a:srgbClr val="000000"/>
              </a:buClr>
              <a:buSzPct val="110000"/>
              <a:buFont typeface="Wingdings"/>
              <a:buChar char=""/>
              <a:tabLst>
                <a:tab pos="246374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Conduct</a:t>
            </a:r>
            <a:r>
              <a:rPr sz="1333" spc="-2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sub-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committee</a:t>
            </a:r>
            <a:r>
              <a:rPr sz="1333" spc="-6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business</a:t>
            </a:r>
            <a:endParaRPr sz="1333">
              <a:latin typeface="Arial"/>
              <a:cs typeface="Arial"/>
            </a:endParaRPr>
          </a:p>
          <a:p>
            <a:pPr>
              <a:spcBef>
                <a:spcPts val="67"/>
              </a:spcBef>
            </a:pPr>
            <a:endParaRPr sz="1333">
              <a:latin typeface="Arial"/>
              <a:cs typeface="Arial"/>
            </a:endParaRPr>
          </a:p>
          <a:p>
            <a:pPr marL="245527" indent="-228594">
              <a:buClr>
                <a:srgbClr val="000000"/>
              </a:buClr>
              <a:buSzPct val="110000"/>
              <a:buFont typeface="Wingdings"/>
              <a:buChar char=""/>
              <a:tabLst>
                <a:tab pos="245527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Technical</a:t>
            </a:r>
            <a:r>
              <a:rPr sz="1333" spc="-4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-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create</a:t>
            </a:r>
            <a:r>
              <a:rPr sz="1333" spc="-4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model</a:t>
            </a:r>
            <a:r>
              <a:rPr sz="1333" spc="-4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and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exchanges</a:t>
            </a:r>
            <a:r>
              <a:rPr sz="1333" spc="-4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–</a:t>
            </a:r>
            <a:r>
              <a:rPr sz="1333" spc="-4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00AF50"/>
                </a:solidFill>
                <a:latin typeface="Arial"/>
                <a:cs typeface="Arial"/>
              </a:rPr>
              <a:t>Work</a:t>
            </a:r>
            <a:r>
              <a:rPr sz="1333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00AF50"/>
                </a:solidFill>
                <a:latin typeface="Arial"/>
                <a:cs typeface="Arial"/>
              </a:rPr>
              <a:t>in</a:t>
            </a:r>
            <a:r>
              <a:rPr sz="1333" spc="-7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00AF50"/>
                </a:solidFill>
                <a:latin typeface="Arial"/>
                <a:cs typeface="Arial"/>
              </a:rPr>
              <a:t>progress</a:t>
            </a:r>
            <a:endParaRPr sz="13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4587" y="4931834"/>
            <a:ext cx="504274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6374" indent="-229441">
              <a:spcBef>
                <a:spcPts val="127"/>
              </a:spcBef>
              <a:buClr>
                <a:srgbClr val="000000"/>
              </a:buClr>
              <a:buSzPct val="110000"/>
              <a:buFont typeface="Wingdings"/>
              <a:buChar char=""/>
              <a:tabLst>
                <a:tab pos="246374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Technical</a:t>
            </a:r>
            <a:r>
              <a:rPr sz="1333" spc="-3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-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participate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in</a:t>
            </a:r>
            <a:r>
              <a:rPr sz="1333" spc="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harmonization</a:t>
            </a:r>
            <a:r>
              <a:rPr sz="1333" spc="-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and</a:t>
            </a:r>
            <a:r>
              <a:rPr sz="1333" spc="-2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model</a:t>
            </a:r>
            <a:r>
              <a:rPr sz="1333" spc="-33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version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cycle</a:t>
            </a:r>
            <a:endParaRPr sz="13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4202" y="5337793"/>
            <a:ext cx="67733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activities</a:t>
            </a:r>
            <a:endParaRPr sz="13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588" y="5745006"/>
            <a:ext cx="28287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246374" indent="-229441">
              <a:spcBef>
                <a:spcPts val="127"/>
              </a:spcBef>
              <a:buClr>
                <a:srgbClr val="000000"/>
              </a:buClr>
              <a:buSzPct val="110000"/>
              <a:buFont typeface="Wingdings"/>
              <a:buChar char=""/>
              <a:tabLst>
                <a:tab pos="246374" algn="l"/>
              </a:tabLst>
            </a:pP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Conduct</a:t>
            </a:r>
            <a:r>
              <a:rPr sz="1333" spc="-4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outreach</a:t>
            </a:r>
            <a:r>
              <a:rPr sz="1333" spc="-47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dirty="0">
                <a:solidFill>
                  <a:srgbClr val="23292E"/>
                </a:solidFill>
                <a:latin typeface="Arial"/>
                <a:cs typeface="Arial"/>
              </a:rPr>
              <a:t>to</a:t>
            </a:r>
            <a:r>
              <a:rPr sz="1333" spc="-40" dirty="0">
                <a:solidFill>
                  <a:srgbClr val="23292E"/>
                </a:solidFill>
                <a:latin typeface="Arial"/>
                <a:cs typeface="Arial"/>
              </a:rPr>
              <a:t> </a:t>
            </a:r>
            <a:r>
              <a:rPr sz="1333" spc="-13" dirty="0">
                <a:solidFill>
                  <a:srgbClr val="23292E"/>
                </a:solidFill>
                <a:latin typeface="Arial"/>
                <a:cs typeface="Arial"/>
              </a:rPr>
              <a:t>stakeholders.</a:t>
            </a:r>
            <a:endParaRPr sz="1333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60557" y="1228615"/>
            <a:ext cx="5365327" cy="5294205"/>
            <a:chOff x="4995417" y="921461"/>
            <a:chExt cx="4023995" cy="3970654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5417" y="1011272"/>
              <a:ext cx="4023486" cy="388036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798311" y="921461"/>
              <a:ext cx="2443480" cy="307975"/>
            </a:xfrm>
            <a:custGeom>
              <a:avLst/>
              <a:gdLst/>
              <a:ahLst/>
              <a:cxnLst/>
              <a:rect l="l" t="t" r="r" b="b"/>
              <a:pathLst>
                <a:path w="2443479" h="307975">
                  <a:moveTo>
                    <a:pt x="2443353" y="0"/>
                  </a:moveTo>
                  <a:lnTo>
                    <a:pt x="0" y="0"/>
                  </a:lnTo>
                  <a:lnTo>
                    <a:pt x="0" y="307771"/>
                  </a:lnTo>
                  <a:lnTo>
                    <a:pt x="2443353" y="307771"/>
                  </a:lnTo>
                  <a:lnTo>
                    <a:pt x="24433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656323" y="1051272"/>
            <a:ext cx="5391572" cy="520720"/>
          </a:xfrm>
          <a:prstGeom prst="rect">
            <a:avLst/>
          </a:prstGeom>
          <a:ln w="6350">
            <a:solidFill>
              <a:srgbClr val="000000"/>
            </a:solidFill>
          </a:ln>
        </p:spPr>
        <p:txBody>
          <a:bodyPr vert="horz" wrap="square" lIns="0" tIns="231140" rIns="0" bIns="0" rtlCol="0">
            <a:spAutoFit/>
          </a:bodyPr>
          <a:lstStyle/>
          <a:p>
            <a:pPr marL="1197157">
              <a:spcBef>
                <a:spcPts val="1820"/>
              </a:spcBef>
            </a:pPr>
            <a:r>
              <a:rPr sz="1867" spc="-13" dirty="0">
                <a:latin typeface="Arial"/>
                <a:cs typeface="Arial"/>
              </a:rPr>
              <a:t>Sub-</a:t>
            </a:r>
            <a:r>
              <a:rPr sz="1867" dirty="0">
                <a:latin typeface="Arial"/>
                <a:cs typeface="Arial"/>
              </a:rPr>
              <a:t>Committee</a:t>
            </a:r>
            <a:r>
              <a:rPr sz="1867" spc="-80" dirty="0">
                <a:latin typeface="Arial"/>
                <a:cs typeface="Arial"/>
              </a:rPr>
              <a:t> </a:t>
            </a:r>
            <a:r>
              <a:rPr sz="1867" spc="-13" dirty="0">
                <a:latin typeface="Arial"/>
                <a:cs typeface="Arial"/>
              </a:rPr>
              <a:t>Instantiation</a:t>
            </a:r>
            <a:endParaRPr sz="1867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5554134" y="8475135"/>
            <a:ext cx="5147733" cy="168486"/>
          </a:xfrm>
          <a:prstGeom prst="rect">
            <a:avLst/>
          </a:prstGeom>
        </p:spPr>
        <p:txBody>
          <a:bodyPr vert="horz" wrap="square" lIns="0" tIns="4233" rIns="0" bIns="0" rtlCol="0" anchor="t">
            <a:spAutoFit/>
          </a:bodyPr>
          <a:lstStyle/>
          <a:p>
            <a:pPr marL="16933">
              <a:spcBef>
                <a:spcPts val="33"/>
              </a:spcBef>
            </a:pPr>
            <a:r>
              <a:rPr spc="-13" dirty="0"/>
              <a:t>Unclassified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0549" y="3734138"/>
            <a:ext cx="344678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dirty="0">
                <a:latin typeface="Arial"/>
                <a:cs typeface="Arial"/>
              </a:rPr>
              <a:t>Defense</a:t>
            </a:r>
            <a:r>
              <a:rPr sz="1333" b="1" spc="-27" dirty="0">
                <a:latin typeface="Arial"/>
                <a:cs typeface="Arial"/>
              </a:rPr>
              <a:t> </a:t>
            </a:r>
            <a:r>
              <a:rPr sz="1333" b="1" dirty="0">
                <a:latin typeface="Arial"/>
                <a:cs typeface="Arial"/>
              </a:rPr>
              <a:t>Forensics</a:t>
            </a:r>
            <a:r>
              <a:rPr sz="1333" b="1" spc="-47" dirty="0">
                <a:latin typeface="Arial"/>
                <a:cs typeface="Arial"/>
              </a:rPr>
              <a:t> </a:t>
            </a:r>
            <a:r>
              <a:rPr sz="1333" b="1" dirty="0">
                <a:latin typeface="Arial"/>
                <a:cs typeface="Arial"/>
              </a:rPr>
              <a:t>and</a:t>
            </a:r>
            <a:r>
              <a:rPr sz="1333" b="1" spc="-20" dirty="0">
                <a:latin typeface="Arial"/>
                <a:cs typeface="Arial"/>
              </a:rPr>
              <a:t> </a:t>
            </a:r>
            <a:r>
              <a:rPr sz="1333" b="1" spc="-13" dirty="0">
                <a:latin typeface="Arial"/>
                <a:cs typeface="Arial"/>
              </a:rPr>
              <a:t>Biometrics</a:t>
            </a:r>
            <a:r>
              <a:rPr sz="1333" b="1" spc="-27" dirty="0">
                <a:latin typeface="Arial"/>
                <a:cs typeface="Arial"/>
              </a:rPr>
              <a:t> </a:t>
            </a:r>
            <a:r>
              <a:rPr sz="1333" b="1" spc="-13" dirty="0">
                <a:latin typeface="Arial"/>
                <a:cs typeface="Arial"/>
              </a:rPr>
              <a:t>Agency</a:t>
            </a:r>
            <a:endParaRPr sz="1333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0549" y="4201093"/>
            <a:ext cx="18669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spc="-13" dirty="0">
                <a:latin typeface="Arial"/>
                <a:cs typeface="Arial"/>
              </a:rPr>
              <a:t>Standards</a:t>
            </a:r>
            <a:r>
              <a:rPr sz="1333" spc="-20" dirty="0"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Branch</a:t>
            </a:r>
            <a:r>
              <a:rPr sz="1333" spc="-2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Chief:</a:t>
            </a:r>
            <a:endParaRPr sz="1333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9356" y="4169465"/>
            <a:ext cx="2187785" cy="4846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6933">
              <a:spcBef>
                <a:spcPts val="380"/>
              </a:spcBef>
            </a:pPr>
            <a:r>
              <a:rPr sz="1333" dirty="0">
                <a:latin typeface="Arial"/>
                <a:cs typeface="Arial"/>
              </a:rPr>
              <a:t>Ryan</a:t>
            </a:r>
            <a:r>
              <a:rPr sz="1333" spc="-33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Triplett</a:t>
            </a:r>
            <a:endParaRPr sz="1333">
              <a:latin typeface="Arial"/>
              <a:cs typeface="Arial"/>
            </a:endParaRPr>
          </a:p>
          <a:p>
            <a:pPr marL="16933">
              <a:spcBef>
                <a:spcPts val="240"/>
              </a:spcBef>
            </a:pPr>
            <a:r>
              <a:rPr sz="1333" u="sng" spc="-13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2"/>
              </a:rPr>
              <a:t>Ryan.L.Triplett.civ@army.mil</a:t>
            </a:r>
            <a:endParaRPr sz="133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0549" y="4902878"/>
            <a:ext cx="1025313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Arial"/>
                <a:cs typeface="Arial"/>
              </a:rPr>
              <a:t>Project</a:t>
            </a:r>
            <a:r>
              <a:rPr sz="1333" spc="-4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Lead:</a:t>
            </a:r>
            <a:endParaRPr sz="13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9355" y="4871517"/>
            <a:ext cx="2237740" cy="46888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999"/>
              </a:lnSpc>
              <a:spcBef>
                <a:spcPts val="133"/>
              </a:spcBef>
            </a:pPr>
            <a:r>
              <a:rPr sz="1333" dirty="0">
                <a:latin typeface="Arial"/>
                <a:cs typeface="Arial"/>
              </a:rPr>
              <a:t>Elena</a:t>
            </a:r>
            <a:r>
              <a:rPr sz="1333" spc="-47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Harner </a:t>
            </a:r>
            <a:r>
              <a:rPr sz="1333" u="sng" spc="-13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3"/>
              </a:rPr>
              <a:t>Elena.N.Harner.ctr@army.mil</a:t>
            </a:r>
            <a:endParaRPr sz="1333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548" y="5603579"/>
            <a:ext cx="914400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dirty="0">
                <a:latin typeface="Arial"/>
                <a:cs typeface="Arial"/>
              </a:rPr>
              <a:t>NIEM</a:t>
            </a:r>
            <a:r>
              <a:rPr sz="1333" spc="-27" dirty="0">
                <a:latin typeface="Arial"/>
                <a:cs typeface="Arial"/>
              </a:rPr>
              <a:t> SME:</a:t>
            </a:r>
            <a:endParaRPr sz="1333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9356" y="5571885"/>
            <a:ext cx="1878753" cy="9415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6933" marR="6773">
              <a:lnSpc>
                <a:spcPct val="115100"/>
              </a:lnSpc>
              <a:spcBef>
                <a:spcPts val="140"/>
              </a:spcBef>
            </a:pPr>
            <a:r>
              <a:rPr sz="1333" dirty="0">
                <a:latin typeface="Arial"/>
                <a:cs typeface="Arial"/>
              </a:rPr>
              <a:t>Kamran</a:t>
            </a:r>
            <a:r>
              <a:rPr sz="1333" spc="-60" dirty="0">
                <a:latin typeface="Arial"/>
                <a:cs typeface="Arial"/>
              </a:rPr>
              <a:t> </a:t>
            </a:r>
            <a:r>
              <a:rPr sz="1333" spc="-27" dirty="0">
                <a:latin typeface="Arial"/>
                <a:cs typeface="Arial"/>
              </a:rPr>
              <a:t>Atri </a:t>
            </a:r>
            <a:r>
              <a:rPr sz="1333" u="sng" spc="-13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4"/>
              </a:rPr>
              <a:t>katri@A4Safe.com</a:t>
            </a:r>
            <a:r>
              <a:rPr sz="1333" spc="-13" dirty="0">
                <a:solidFill>
                  <a:srgbClr val="FF5252"/>
                </a:solidFill>
                <a:latin typeface="Arial"/>
                <a:cs typeface="Arial"/>
              </a:rPr>
              <a:t> </a:t>
            </a:r>
            <a:r>
              <a:rPr sz="1333" dirty="0">
                <a:latin typeface="Arial"/>
                <a:cs typeface="Arial"/>
              </a:rPr>
              <a:t>Michael</a:t>
            </a:r>
            <a:r>
              <a:rPr sz="1333" spc="-73" dirty="0">
                <a:latin typeface="Arial"/>
                <a:cs typeface="Arial"/>
              </a:rPr>
              <a:t> </a:t>
            </a:r>
            <a:r>
              <a:rPr sz="1333" spc="-13" dirty="0">
                <a:latin typeface="Arial"/>
                <a:cs typeface="Arial"/>
              </a:rPr>
              <a:t>Simcock </a:t>
            </a:r>
            <a:r>
              <a:rPr sz="1333" u="sng" spc="-13" dirty="0">
                <a:solidFill>
                  <a:srgbClr val="FF5252"/>
                </a:solidFill>
                <a:uFill>
                  <a:solidFill>
                    <a:srgbClr val="FF5252"/>
                  </a:solidFill>
                </a:uFill>
                <a:latin typeface="Arial"/>
                <a:cs typeface="Arial"/>
                <a:hlinkClick r:id="rId5"/>
              </a:rPr>
              <a:t>msimcock@A4Safe.com</a:t>
            </a:r>
            <a:endParaRPr sz="13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89324" y="6349321"/>
            <a:ext cx="135467" cy="22136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1333" b="1" spc="40" dirty="0">
                <a:solidFill>
                  <a:srgbClr val="1F2729"/>
                </a:solidFill>
                <a:latin typeface="Calibri"/>
                <a:cs typeface="Calibri"/>
              </a:rPr>
              <a:t>9</a:t>
            </a:r>
            <a:endParaRPr sz="1333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8992" y="115653"/>
            <a:ext cx="5237299" cy="34206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119196" y="236271"/>
            <a:ext cx="3593761" cy="64687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17133" y="1336800"/>
            <a:ext cx="4160952" cy="41656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8841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95"/>
              </a:spcBef>
            </a:pPr>
            <a:r>
              <a:rPr dirty="0"/>
              <a:t>MAKING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MOST</a:t>
            </a:r>
            <a:r>
              <a:rPr spc="-5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OUR</a:t>
            </a:r>
            <a:r>
              <a:rPr spc="-50" dirty="0"/>
              <a:t> </a:t>
            </a:r>
            <a:r>
              <a:rPr spc="-10" dirty="0"/>
              <a:t>SESSION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3164" y="794002"/>
            <a:ext cx="8915400" cy="606094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8841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BREAK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6538" y="2064674"/>
            <a:ext cx="2713234" cy="271323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88340" y="326593"/>
            <a:ext cx="7533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004283"/>
                </a:solidFill>
                <a:latin typeface="Arial"/>
                <a:cs typeface="Arial"/>
              </a:rPr>
              <a:t>PGB</a:t>
            </a:r>
            <a:r>
              <a:rPr sz="2800" b="1" spc="-70" dirty="0">
                <a:solidFill>
                  <a:srgbClr val="00428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283"/>
                </a:solidFill>
                <a:latin typeface="Arial"/>
                <a:cs typeface="Arial"/>
              </a:rPr>
              <a:t>TOPICS</a:t>
            </a:r>
            <a:r>
              <a:rPr sz="2800" b="1" spc="-75" dirty="0">
                <a:solidFill>
                  <a:srgbClr val="00428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283"/>
                </a:solidFill>
                <a:latin typeface="Arial"/>
                <a:cs typeface="Arial"/>
              </a:rPr>
              <a:t>FOR</a:t>
            </a:r>
            <a:r>
              <a:rPr sz="2800" b="1" spc="-70" dirty="0">
                <a:solidFill>
                  <a:srgbClr val="004283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4283"/>
                </a:solidFill>
                <a:latin typeface="Arial"/>
                <a:cs typeface="Arial"/>
              </a:rPr>
              <a:t>CONSIDERATION</a:t>
            </a:r>
            <a:r>
              <a:rPr sz="2800" b="1" spc="-25" dirty="0">
                <a:solidFill>
                  <a:srgbClr val="004283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004283"/>
                </a:solidFill>
                <a:latin typeface="Arial"/>
                <a:cs typeface="Arial"/>
              </a:rPr>
              <a:t>&amp;</a:t>
            </a:r>
            <a:r>
              <a:rPr sz="2800" b="1" spc="-75" dirty="0">
                <a:solidFill>
                  <a:srgbClr val="004283"/>
                </a:solidFill>
                <a:latin typeface="Arial"/>
                <a:cs typeface="Arial"/>
              </a:rPr>
              <a:t> </a:t>
            </a:r>
            <a:r>
              <a:rPr sz="2800" b="1" spc="-20" dirty="0">
                <a:solidFill>
                  <a:srgbClr val="004283"/>
                </a:solidFill>
                <a:latin typeface="Arial"/>
                <a:cs typeface="Arial"/>
              </a:rPr>
              <a:t>VOTE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2298" y="675267"/>
            <a:ext cx="163131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1E1C11"/>
                </a:solidFill>
              </a:rPr>
              <a:t>Motions</a:t>
            </a:r>
            <a:endParaRPr sz="3300" dirty="0"/>
          </a:p>
        </p:txBody>
      </p:sp>
      <p:sp>
        <p:nvSpPr>
          <p:cNvPr id="4" name="object 4"/>
          <p:cNvSpPr txBox="1"/>
          <p:nvPr/>
        </p:nvSpPr>
        <p:spPr>
          <a:xfrm>
            <a:off x="838200" y="1313727"/>
            <a:ext cx="9799320" cy="45012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2000" dirty="0">
                <a:solidFill>
                  <a:srgbClr val="334052"/>
                </a:solidFill>
                <a:latin typeface="Arial"/>
                <a:cs typeface="Arial"/>
              </a:rPr>
              <a:t>Motion</a:t>
            </a:r>
            <a:r>
              <a:rPr lang="en-US" sz="2000" spc="-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lang="en-US" sz="2000" spc="-120" dirty="0">
                <a:solidFill>
                  <a:srgbClr val="334052"/>
                </a:solidFill>
                <a:latin typeface="Arial"/>
                <a:cs typeface="Arial"/>
              </a:rPr>
              <a:t> authorize</a:t>
            </a:r>
            <a:r>
              <a:rPr lang="en-US" sz="2000" spc="-5" dirty="0">
                <a:solidFill>
                  <a:srgbClr val="334052"/>
                </a:solidFill>
                <a:latin typeface="Arial"/>
                <a:cs typeface="Arial"/>
              </a:rPr>
              <a:t> $ 1000 from the  NIEMOpen general fund for  Excellence Awards and “</a:t>
            </a:r>
            <a:r>
              <a:rPr lang="en-US" sz="2000" i="1" spc="-5" dirty="0">
                <a:solidFill>
                  <a:srgbClr val="334052"/>
                </a:solidFill>
                <a:latin typeface="Arial"/>
                <a:cs typeface="Arial"/>
              </a:rPr>
              <a:t>swag” </a:t>
            </a:r>
            <a:r>
              <a:rPr lang="en-US" sz="2000" spc="-5" dirty="0">
                <a:solidFill>
                  <a:srgbClr val="334052"/>
                </a:solidFill>
                <a:latin typeface="Arial"/>
                <a:cs typeface="Arial"/>
              </a:rPr>
              <a:t>at the NIEMOpen Reveal on 8 October 2025.</a:t>
            </a:r>
          </a:p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endParaRPr lang="en-US" sz="2000" spc="-5" dirty="0">
              <a:solidFill>
                <a:srgbClr val="334052"/>
              </a:solidFill>
              <a:latin typeface="Arial"/>
              <a:cs typeface="Arial"/>
            </a:endParaRPr>
          </a:p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2000" spc="-5" dirty="0">
                <a:solidFill>
                  <a:srgbClr val="334052"/>
                </a:solidFill>
                <a:latin typeface="Arial"/>
                <a:cs typeface="Arial"/>
              </a:rPr>
              <a:t>Motion to authorize $ 1500 from the  NIEMOpen general fund for refreshments, snacks &amp; video services at the NIEMOpen Reveal on 8 October 2025.</a:t>
            </a:r>
          </a:p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endParaRPr lang="en-US" sz="2000" spc="-5" dirty="0">
              <a:solidFill>
                <a:srgbClr val="334052"/>
              </a:solidFill>
              <a:latin typeface="Arial"/>
              <a:cs typeface="Arial"/>
            </a:endParaRPr>
          </a:p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2000" spc="-5" dirty="0">
                <a:solidFill>
                  <a:srgbClr val="334052"/>
                </a:solidFill>
                <a:latin typeface="Arial"/>
                <a:cs typeface="Arial"/>
              </a:rPr>
              <a:t>Motion to authorize $100K from the NIEMOpen general fund to procure technical services under the INDEPENDENT CONTRACTOR AGREEMENT between OASIS Open and Georgia Tech Applied Research Corporation.</a:t>
            </a:r>
          </a:p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endParaRPr lang="en-US" sz="2000" spc="-5" dirty="0">
              <a:solidFill>
                <a:srgbClr val="334052"/>
              </a:solidFill>
              <a:latin typeface="Arial"/>
              <a:cs typeface="Arial"/>
            </a:endParaRPr>
          </a:p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2000" dirty="0">
                <a:solidFill>
                  <a:srgbClr val="334052"/>
                </a:solidFill>
                <a:latin typeface="Arial"/>
                <a:cs typeface="Arial"/>
              </a:rPr>
              <a:t>Motion</a:t>
            </a:r>
            <a:r>
              <a:rPr lang="en-US" sz="2000" spc="-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lang="en-US" sz="2000" spc="-120" dirty="0">
                <a:solidFill>
                  <a:srgbClr val="334052"/>
                </a:solidFill>
                <a:latin typeface="Arial"/>
                <a:cs typeface="Arial"/>
              </a:rPr>
              <a:t> authorize</a:t>
            </a:r>
            <a:r>
              <a:rPr lang="en-US" sz="2000" spc="-5" dirty="0">
                <a:solidFill>
                  <a:srgbClr val="334052"/>
                </a:solidFill>
                <a:latin typeface="Arial"/>
                <a:cs typeface="Arial"/>
              </a:rPr>
              <a:t> $ 2100 from the  NIEMOpen general fund for  purchase of Yoast ($100/annual) and Constant Contact and Marketing ($2000/annual) subscriptions.</a:t>
            </a:r>
          </a:p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2000" dirty="0">
                <a:solidFill>
                  <a:srgbClr val="334052"/>
                </a:solidFill>
                <a:latin typeface="Arial"/>
                <a:cs typeface="Arial"/>
              </a:rPr>
              <a:t>Motion to advance the NIEM Naming &amp; Design Rules (NDR) v6.0 Project Specification Draft 01 (PSD01) to a Project Specification (PS).</a:t>
            </a:r>
          </a:p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endParaRPr lang="en-US" sz="2000" dirty="0">
              <a:solidFill>
                <a:srgbClr val="334052"/>
              </a:solidFill>
              <a:latin typeface="Arial"/>
              <a:cs typeface="Arial"/>
            </a:endParaRPr>
          </a:p>
          <a:p>
            <a:pPr marL="469265" marR="49530" indent="-457200">
              <a:lnSpc>
                <a:spcPts val="1939"/>
              </a:lnSpc>
              <a:spcBef>
                <a:spcPts val="345"/>
              </a:spcBef>
              <a:buClr>
                <a:srgbClr val="1F487C"/>
              </a:buClr>
              <a:buFont typeface="+mj-lt"/>
              <a:buAutoNum type="arabicPeriod"/>
              <a:tabLst>
                <a:tab pos="527685" algn="l"/>
              </a:tabLst>
            </a:pPr>
            <a:r>
              <a:rPr lang="en-US" sz="2000" dirty="0">
                <a:solidFill>
                  <a:srgbClr val="334052"/>
                </a:solidFill>
                <a:latin typeface="Arial"/>
                <a:cs typeface="Arial"/>
              </a:rPr>
              <a:t>Motion to identify 3 Statements of Use (SoU) for Model Version 6.0 PS02 and submit SoUs to the PGB.</a:t>
            </a:r>
          </a:p>
        </p:txBody>
      </p:sp>
    </p:spTree>
    <p:extLst>
      <p:ext uri="{BB962C8B-B14F-4D97-AF65-F5344CB8AC3E}">
        <p14:creationId xmlns:p14="http://schemas.microsoft.com/office/powerpoint/2010/main" val="2390467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2E4D-37A5-4D6A-9478-96057393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701"/>
            <a:ext cx="10972800" cy="1083170"/>
          </a:xfrm>
        </p:spPr>
        <p:txBody>
          <a:bodyPr>
            <a:normAutofit/>
          </a:bodyPr>
          <a:lstStyle/>
          <a:p>
            <a:r>
              <a:rPr lang="en-US" dirty="0"/>
              <a:t>Motion to authorize $ 1000 for Excellence awards &amp; swag to support the NIEMOpen reveal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F9F86-FA15-41A5-B9B9-43428562A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E064F-7427-4BCA-9E66-CC500B588838}"/>
              </a:ext>
            </a:extLst>
          </p:cNvPr>
          <p:cNvSpPr txBox="1">
            <a:spLocks/>
          </p:cNvSpPr>
          <p:nvPr/>
        </p:nvSpPr>
        <p:spPr>
          <a:xfrm flipH="1">
            <a:off x="318316" y="1323871"/>
            <a:ext cx="5329187" cy="3096232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proposal to </a:t>
            </a:r>
            <a:r>
              <a:rPr lang="en-US" sz="1600" spc="-120" dirty="0">
                <a:solidFill>
                  <a:srgbClr val="334052"/>
                </a:solidFill>
                <a:latin typeface="Arial"/>
                <a:cs typeface="Arial"/>
              </a:rPr>
              <a:t>authorize</a:t>
            </a:r>
            <a:r>
              <a:rPr lang="en-US" sz="1600" spc="-5" dirty="0">
                <a:solidFill>
                  <a:srgbClr val="334052"/>
                </a:solidFill>
                <a:latin typeface="Arial"/>
                <a:cs typeface="Arial"/>
              </a:rPr>
              <a:t> $ 1000 from the  NIEMOpen general fund for  Excellence Awards and “</a:t>
            </a:r>
            <a:r>
              <a:rPr lang="en-US" sz="1600" i="1" spc="-5" dirty="0">
                <a:solidFill>
                  <a:srgbClr val="334052"/>
                </a:solidFill>
                <a:latin typeface="Arial"/>
                <a:cs typeface="Arial"/>
              </a:rPr>
              <a:t>swag” </a:t>
            </a:r>
            <a:r>
              <a:rPr lang="en-US" sz="1600" spc="-5" dirty="0">
                <a:solidFill>
                  <a:srgbClr val="334052"/>
                </a:solidFill>
                <a:latin typeface="Arial"/>
                <a:cs typeface="Arial"/>
              </a:rPr>
              <a:t>at the NIEMOpen Reveal on 8 October 2025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was submitted as a readahead to PGB Voting Members..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(NMO – Ms. Beth Smalley)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 $ 1000 from the NIEMOpen general fund be authorized for the purchase of awards and swag for the 2025 NIEMOpen Reveal.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405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1D2442-F680-4AF9-9E89-4D5698655E18}"/>
              </a:ext>
            </a:extLst>
          </p:cNvPr>
          <p:cNvCxnSpPr>
            <a:cxnSpLocks/>
          </p:cNvCxnSpPr>
          <p:nvPr/>
        </p:nvCxnSpPr>
        <p:spPr>
          <a:xfrm>
            <a:off x="5883007" y="1052059"/>
            <a:ext cx="84656" cy="5047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24B51F-2EFD-EFCF-C824-094AEBC00EFB}"/>
              </a:ext>
            </a:extLst>
          </p:cNvPr>
          <p:cNvSpPr txBox="1"/>
          <p:nvPr/>
        </p:nvSpPr>
        <p:spPr>
          <a:xfrm flipH="1">
            <a:off x="6224339" y="1323871"/>
            <a:ext cx="5566118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SECOND?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(Debate) Do any of the members have comments on the proposal?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Conducts a Simple Majority Vote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Announces Vote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97E47-D76A-90B7-38AB-B5E99026C484}"/>
              </a:ext>
            </a:extLst>
          </p:cNvPr>
          <p:cNvGrpSpPr/>
          <p:nvPr/>
        </p:nvGrpSpPr>
        <p:grpSpPr>
          <a:xfrm>
            <a:off x="8044683" y="3090508"/>
            <a:ext cx="3197160" cy="1498198"/>
            <a:chOff x="7368753" y="1052059"/>
            <a:chExt cx="3156574" cy="18486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C890A-65A7-46B8-049E-3D7EF459C873}"/>
                </a:ext>
              </a:extLst>
            </p:cNvPr>
            <p:cNvSpPr txBox="1"/>
            <p:nvPr/>
          </p:nvSpPr>
          <p:spPr>
            <a:xfrm>
              <a:off x="7368753" y="1052059"/>
              <a:ext cx="3156574" cy="18486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C35E7-61D6-3C9A-4323-EA0F8031E774}"/>
                </a:ext>
              </a:extLst>
            </p:cNvPr>
            <p:cNvSpPr txBox="1"/>
            <p:nvPr/>
          </p:nvSpPr>
          <p:spPr>
            <a:xfrm flipH="1">
              <a:off x="7518857" y="1052059"/>
              <a:ext cx="129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Resolution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ABB0D7-E39D-5D70-F9FC-0CAF0D518D9D}"/>
                </a:ext>
              </a:extLst>
            </p:cNvPr>
            <p:cNvSpPr/>
            <p:nvPr/>
          </p:nvSpPr>
          <p:spPr bwMode="auto">
            <a:xfrm>
              <a:off x="7633293" y="1493957"/>
              <a:ext cx="311285" cy="2663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E045C8-45B9-1FCE-C4B7-F09308D91547}"/>
                </a:ext>
              </a:extLst>
            </p:cNvPr>
            <p:cNvSpPr/>
            <p:nvPr/>
          </p:nvSpPr>
          <p:spPr bwMode="auto">
            <a:xfrm>
              <a:off x="7633293" y="1937601"/>
              <a:ext cx="311285" cy="266340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F7F649-1F8C-ABE0-2F0E-0590077DAD53}"/>
                </a:ext>
              </a:extLst>
            </p:cNvPr>
            <p:cNvSpPr/>
            <p:nvPr/>
          </p:nvSpPr>
          <p:spPr bwMode="auto">
            <a:xfrm>
              <a:off x="7633292" y="2469669"/>
              <a:ext cx="311285" cy="26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B2D0E-A323-5CA6-F67E-C33654F22624}"/>
                </a:ext>
              </a:extLst>
            </p:cNvPr>
            <p:cNvSpPr txBox="1"/>
            <p:nvPr/>
          </p:nvSpPr>
          <p:spPr>
            <a:xfrm>
              <a:off x="8054502" y="1435311"/>
              <a:ext cx="105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122D93-09F7-EFA4-C4FB-B3065DD1BBBD}"/>
                </a:ext>
              </a:extLst>
            </p:cNvPr>
            <p:cNvSpPr txBox="1"/>
            <p:nvPr/>
          </p:nvSpPr>
          <p:spPr>
            <a:xfrm>
              <a:off x="8054502" y="1879388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 w/Comment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89E0CC-F75F-5D8A-7AA5-7816F8B68EFD}"/>
                </a:ext>
              </a:extLst>
            </p:cNvPr>
            <p:cNvSpPr txBox="1"/>
            <p:nvPr/>
          </p:nvSpPr>
          <p:spPr>
            <a:xfrm>
              <a:off x="8054502" y="2437982"/>
              <a:ext cx="147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Table/Reject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513C3-23B7-F93D-77CC-028F52B29C77}"/>
                </a:ext>
              </a:extLst>
            </p:cNvPr>
            <p:cNvSpPr txBox="1"/>
            <p:nvPr/>
          </p:nvSpPr>
          <p:spPr>
            <a:xfrm>
              <a:off x="7608272" y="1372393"/>
              <a:ext cx="361323" cy="645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3D1234-961C-6E96-4459-668D7CFB67BC}"/>
              </a:ext>
            </a:extLst>
          </p:cNvPr>
          <p:cNvSpPr txBox="1"/>
          <p:nvPr/>
        </p:nvSpPr>
        <p:spPr>
          <a:xfrm>
            <a:off x="7109247" y="3400913"/>
            <a:ext cx="55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79367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2E4D-37A5-4D6A-9478-96057393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701"/>
            <a:ext cx="10972800" cy="1083170"/>
          </a:xfrm>
        </p:spPr>
        <p:txBody>
          <a:bodyPr>
            <a:normAutofit/>
          </a:bodyPr>
          <a:lstStyle/>
          <a:p>
            <a:r>
              <a:rPr lang="en-US" dirty="0"/>
              <a:t>Motion to authorize $ 1000 for refreshments &amp; snacks to support the NIEMOpen reveal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F9F86-FA15-41A5-B9B9-43428562A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E064F-7427-4BCA-9E66-CC500B588838}"/>
              </a:ext>
            </a:extLst>
          </p:cNvPr>
          <p:cNvSpPr txBox="1">
            <a:spLocks/>
          </p:cNvSpPr>
          <p:nvPr/>
        </p:nvSpPr>
        <p:spPr>
          <a:xfrm flipH="1">
            <a:off x="318316" y="1323871"/>
            <a:ext cx="5329187" cy="285001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proposal to </a:t>
            </a:r>
            <a:r>
              <a:rPr lang="en-US" sz="1600" spc="-120" dirty="0">
                <a:solidFill>
                  <a:srgbClr val="334052"/>
                </a:solidFill>
                <a:latin typeface="Arial"/>
                <a:cs typeface="Arial"/>
              </a:rPr>
              <a:t>authorize</a:t>
            </a:r>
            <a:r>
              <a:rPr lang="en-US" sz="1600" spc="-5" dirty="0">
                <a:solidFill>
                  <a:srgbClr val="334052"/>
                </a:solidFill>
                <a:latin typeface="Arial"/>
                <a:cs typeface="Arial"/>
              </a:rPr>
              <a:t> $ 1000 from the  NIEMOpen general fund for refreshments and snacks at the NIEMOpen Reveal on 8 October 2025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was submitted as a readahead to PGB Voting Members..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(NMO – Ms. Beth Smalley)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 $ 1000 from the NIEMOpen general fund be authorized for refreshments and snacks for the 2025 NIEMOpen Reveal.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3405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1D2442-F680-4AF9-9E89-4D5698655E18}"/>
              </a:ext>
            </a:extLst>
          </p:cNvPr>
          <p:cNvCxnSpPr>
            <a:cxnSpLocks/>
          </p:cNvCxnSpPr>
          <p:nvPr/>
        </p:nvCxnSpPr>
        <p:spPr>
          <a:xfrm>
            <a:off x="5883007" y="1052059"/>
            <a:ext cx="84656" cy="5047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24B51F-2EFD-EFCF-C824-094AEBC00EFB}"/>
              </a:ext>
            </a:extLst>
          </p:cNvPr>
          <p:cNvSpPr txBox="1"/>
          <p:nvPr/>
        </p:nvSpPr>
        <p:spPr>
          <a:xfrm flipH="1">
            <a:off x="6224339" y="1323871"/>
            <a:ext cx="5566118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SECOND?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(Debate) Do any of the members have comments on the proposal?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Conducts a Simple Majority Vote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Announces Vote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97E47-D76A-90B7-38AB-B5E99026C484}"/>
              </a:ext>
            </a:extLst>
          </p:cNvPr>
          <p:cNvGrpSpPr/>
          <p:nvPr/>
        </p:nvGrpSpPr>
        <p:grpSpPr>
          <a:xfrm>
            <a:off x="8044683" y="3090508"/>
            <a:ext cx="3197160" cy="1498198"/>
            <a:chOff x="7368753" y="1052059"/>
            <a:chExt cx="3156574" cy="18486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C890A-65A7-46B8-049E-3D7EF459C873}"/>
                </a:ext>
              </a:extLst>
            </p:cNvPr>
            <p:cNvSpPr txBox="1"/>
            <p:nvPr/>
          </p:nvSpPr>
          <p:spPr>
            <a:xfrm>
              <a:off x="7368753" y="1052059"/>
              <a:ext cx="3156574" cy="18486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C35E7-61D6-3C9A-4323-EA0F8031E774}"/>
                </a:ext>
              </a:extLst>
            </p:cNvPr>
            <p:cNvSpPr txBox="1"/>
            <p:nvPr/>
          </p:nvSpPr>
          <p:spPr>
            <a:xfrm flipH="1">
              <a:off x="7518857" y="1052059"/>
              <a:ext cx="129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Resolution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ABB0D7-E39D-5D70-F9FC-0CAF0D518D9D}"/>
                </a:ext>
              </a:extLst>
            </p:cNvPr>
            <p:cNvSpPr/>
            <p:nvPr/>
          </p:nvSpPr>
          <p:spPr bwMode="auto">
            <a:xfrm>
              <a:off x="7633293" y="1493957"/>
              <a:ext cx="311285" cy="2663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E045C8-45B9-1FCE-C4B7-F09308D91547}"/>
                </a:ext>
              </a:extLst>
            </p:cNvPr>
            <p:cNvSpPr/>
            <p:nvPr/>
          </p:nvSpPr>
          <p:spPr bwMode="auto">
            <a:xfrm>
              <a:off x="7633293" y="1937601"/>
              <a:ext cx="311285" cy="266340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F7F649-1F8C-ABE0-2F0E-0590077DAD53}"/>
                </a:ext>
              </a:extLst>
            </p:cNvPr>
            <p:cNvSpPr/>
            <p:nvPr/>
          </p:nvSpPr>
          <p:spPr bwMode="auto">
            <a:xfrm>
              <a:off x="7633292" y="2469669"/>
              <a:ext cx="311285" cy="26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B2D0E-A323-5CA6-F67E-C33654F22624}"/>
                </a:ext>
              </a:extLst>
            </p:cNvPr>
            <p:cNvSpPr txBox="1"/>
            <p:nvPr/>
          </p:nvSpPr>
          <p:spPr>
            <a:xfrm>
              <a:off x="8054502" y="1435311"/>
              <a:ext cx="105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122D93-09F7-EFA4-C4FB-B3065DD1BBBD}"/>
                </a:ext>
              </a:extLst>
            </p:cNvPr>
            <p:cNvSpPr txBox="1"/>
            <p:nvPr/>
          </p:nvSpPr>
          <p:spPr>
            <a:xfrm>
              <a:off x="8054502" y="1879388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 w/Comment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89E0CC-F75F-5D8A-7AA5-7816F8B68EFD}"/>
                </a:ext>
              </a:extLst>
            </p:cNvPr>
            <p:cNvSpPr txBox="1"/>
            <p:nvPr/>
          </p:nvSpPr>
          <p:spPr>
            <a:xfrm>
              <a:off x="8054502" y="2437982"/>
              <a:ext cx="147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Table/Reject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513C3-23B7-F93D-77CC-028F52B29C77}"/>
                </a:ext>
              </a:extLst>
            </p:cNvPr>
            <p:cNvSpPr txBox="1"/>
            <p:nvPr/>
          </p:nvSpPr>
          <p:spPr>
            <a:xfrm>
              <a:off x="7608272" y="1372393"/>
              <a:ext cx="361323" cy="645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3D1234-961C-6E96-4459-668D7CFB67BC}"/>
              </a:ext>
            </a:extLst>
          </p:cNvPr>
          <p:cNvSpPr txBox="1"/>
          <p:nvPr/>
        </p:nvSpPr>
        <p:spPr>
          <a:xfrm>
            <a:off x="7109247" y="3400913"/>
            <a:ext cx="55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1468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FCD6-38E4-85B5-AD67-4B5F338C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 for funding tech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94079-E24D-2DF0-9D23-EA492FA7E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Background</a:t>
            </a:r>
          </a:p>
          <a:p>
            <a:r>
              <a:rPr lang="en-US" dirty="0"/>
              <a:t>Current GTRI subcontract with BAH expired 10 May with no DoD follow-on funding going forward</a:t>
            </a:r>
          </a:p>
          <a:p>
            <a:r>
              <a:rPr lang="en-US" dirty="0"/>
              <a:t>GTRI activities under BAH subcontract included:</a:t>
            </a:r>
          </a:p>
          <a:p>
            <a:pPr lvl="1"/>
            <a:r>
              <a:rPr lang="en-US" dirty="0"/>
              <a:t>NDR v6.0 PSD01 support – NDR approved by PGB</a:t>
            </a:r>
          </a:p>
          <a:p>
            <a:pPr lvl="1"/>
            <a:r>
              <a:rPr lang="en-US" dirty="0"/>
              <a:t>Complete Model Version 6.0 PS02 – approved by PGB</a:t>
            </a:r>
          </a:p>
          <a:p>
            <a:pPr lvl="1"/>
            <a:r>
              <a:rPr lang="en-US" dirty="0"/>
              <a:t>Complete API 2.0 user features</a:t>
            </a:r>
          </a:p>
          <a:p>
            <a:pPr lvl="1"/>
            <a:r>
              <a:rPr lang="en-US" dirty="0"/>
              <a:t>Update training to reflect Version 6.0 NDR and NIEM Model</a:t>
            </a:r>
          </a:p>
          <a:p>
            <a:pPr marL="0" indent="0">
              <a:buNone/>
            </a:pPr>
            <a:r>
              <a:rPr lang="en-US" b="1" dirty="0"/>
              <a:t>Need</a:t>
            </a:r>
          </a:p>
          <a:p>
            <a:r>
              <a:rPr lang="en-US" dirty="0"/>
              <a:t>Tech support beyond NTAC volunteers needed:</a:t>
            </a:r>
          </a:p>
          <a:p>
            <a:pPr lvl="1"/>
            <a:r>
              <a:rPr lang="en-US" dirty="0"/>
              <a:t>Complete API 2.0 model management features</a:t>
            </a:r>
          </a:p>
          <a:p>
            <a:pPr lvl="1"/>
            <a:r>
              <a:rPr lang="en-US" dirty="0"/>
              <a:t>Maintenance and model management support v6.1</a:t>
            </a:r>
          </a:p>
          <a:p>
            <a:pPr lvl="2"/>
            <a:r>
              <a:rPr lang="en-US" dirty="0"/>
              <a:t>USMTF &amp; EMS MilOps content QA</a:t>
            </a:r>
          </a:p>
          <a:p>
            <a:pPr lvl="2"/>
            <a:r>
              <a:rPr lang="en-US" dirty="0"/>
              <a:t>Forensics  and Analytical Laboratories domains’ content QA</a:t>
            </a:r>
          </a:p>
          <a:p>
            <a:pPr lvl="1"/>
            <a:r>
              <a:rPr lang="en-US" dirty="0"/>
              <a:t>NIEM Toolbox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2A5FE-443B-8618-BC48-C24D33095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95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22F3-10AD-B9C3-68ED-FD1D5C5F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work order Deliverables SYNOPSIS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6FDAA-719D-2195-6D26-B3EEB5367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404" y="914400"/>
            <a:ext cx="11079192" cy="4648200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1. Plan, coordinate, and execute the next annual NIEMOpen model release (6.1) in coordination with the NTAC and NBAC.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M</a:t>
            </a:r>
            <a:r>
              <a:rPr lang="en-US" b="0" i="0" dirty="0">
                <a:solidFill>
                  <a:srgbClr val="000000"/>
                </a:solidFill>
                <a:effectLst/>
              </a:rPr>
              <a:t>anage and update the NIEMOpen model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G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enerate schemas, documentation, and other supporting artifacts for the release, as directed by the PGB. (Minor version 6.1 PSD01 is the target for this Work Order, with a target release </a:t>
            </a:r>
            <a:r>
              <a:rPr lang="en-US" b="0" i="0">
                <a:solidFill>
                  <a:srgbClr val="000000"/>
                </a:solidFill>
                <a:effectLst/>
              </a:rPr>
              <a:t>date of summer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2026, subject to the timing of domain inputs, level of effort, and prioritization by PGB.)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2. </a:t>
            </a:r>
            <a:r>
              <a:rPr lang="en-US" dirty="0">
                <a:solidFill>
                  <a:srgbClr val="000000"/>
                </a:solidFill>
              </a:rPr>
              <a:t>C</a:t>
            </a:r>
            <a:r>
              <a:rPr lang="en-US" b="0" i="0" dirty="0">
                <a:solidFill>
                  <a:srgbClr val="000000"/>
                </a:solidFill>
                <a:effectLst/>
              </a:rPr>
              <a:t>ollect, track, and document NIEMOpen issues not included in version 6.1 for consideration for future releases through NBAC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3. Host and publish all 6.1 related artifacts on NIEMOpen repos</a:t>
            </a:r>
          </a:p>
          <a:p>
            <a:pPr marL="0" indent="0" algn="l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3F660-CFD7-6081-CD31-60EDB8DB0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99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22F3-10AD-B9C3-68ED-FD1D5C5F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work order Deliverables SYNOPSIS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6FDAA-719D-2195-6D26-B3EEB53678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404" y="914400"/>
            <a:ext cx="11079192" cy="4419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4. Update NIEM API 2.0 to add model management functionality: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QA of change requests and the NIEMOpen model release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utomate updates to database content, </a:t>
            </a:r>
            <a:endParaRPr lang="en-US" dirty="0">
              <a:solidFill>
                <a:srgbClr val="000000"/>
              </a:solidFill>
            </a:endParaRP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Automate generation of model release artifacts (e.g. schemas, change log, statistics report, CSV files)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</a:t>
            </a:r>
            <a:r>
              <a:rPr lang="en-US" b="0" i="0" dirty="0">
                <a:solidFill>
                  <a:srgbClr val="000000"/>
                </a:solidFill>
                <a:effectLst/>
              </a:rPr>
              <a:t>ntegrate with the latest version of the Common Model Format (CMF) tool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pdate the NIEM Toolbox user interface to accommodate these new/improved functionalities.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5. </a:t>
            </a:r>
            <a:r>
              <a:rPr lang="en-US" dirty="0">
                <a:solidFill>
                  <a:srgbClr val="000000"/>
                </a:solidFill>
              </a:rPr>
              <a:t>Update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NIEMOpen technical training material to reflect: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N</a:t>
            </a:r>
            <a:r>
              <a:rPr lang="en-US" b="0" i="0" dirty="0">
                <a:solidFill>
                  <a:srgbClr val="000000"/>
                </a:solidFill>
                <a:effectLst/>
              </a:rPr>
              <a:t>ew NIEM Toolbox functionality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U</a:t>
            </a:r>
            <a:r>
              <a:rPr lang="en-US" b="0" i="0" dirty="0">
                <a:solidFill>
                  <a:srgbClr val="000000"/>
                </a:solidFill>
                <a:effectLst/>
              </a:rPr>
              <a:t>pdates based on new message specification guidance from the NTAC,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NDR 6.0 changes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</a:rPr>
              <a:t>NIEM JSON support.\</a:t>
            </a:r>
          </a:p>
          <a:p>
            <a:r>
              <a:rPr lang="en-US" dirty="0">
                <a:solidFill>
                  <a:srgbClr val="000000"/>
                </a:solidFill>
              </a:rPr>
              <a:t>6. POP 12 months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3F660-CFD7-6081-CD31-60EDB8DB0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E6030FC-FB78-5E4D-92EA-5D9433591EA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349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2E4D-37A5-4D6A-9478-96057393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701"/>
            <a:ext cx="10972800" cy="1083170"/>
          </a:xfrm>
        </p:spPr>
        <p:txBody>
          <a:bodyPr>
            <a:normAutofit/>
          </a:bodyPr>
          <a:lstStyle/>
          <a:p>
            <a:r>
              <a:rPr lang="en-US" dirty="0"/>
              <a:t>Motion to authorize $ 100K to procure Technical contract services for niemopen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F9F86-FA15-41A5-B9B9-43428562A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E064F-7427-4BCA-9E66-CC500B588838}"/>
              </a:ext>
            </a:extLst>
          </p:cNvPr>
          <p:cNvSpPr txBox="1">
            <a:spLocks/>
          </p:cNvSpPr>
          <p:nvPr/>
        </p:nvSpPr>
        <p:spPr>
          <a:xfrm flipH="1">
            <a:off x="318316" y="1323871"/>
            <a:ext cx="5329187" cy="383489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proposal to </a:t>
            </a:r>
            <a:r>
              <a:rPr lang="en-US" sz="1600" spc="-120" dirty="0">
                <a:solidFill>
                  <a:srgbClr val="334052"/>
                </a:solidFill>
                <a:latin typeface="Arial"/>
                <a:cs typeface="Arial"/>
              </a:rPr>
              <a:t>authorize</a:t>
            </a:r>
            <a:r>
              <a:rPr lang="en-US" sz="1600" spc="-5" dirty="0">
                <a:solidFill>
                  <a:srgbClr val="334052"/>
                </a:solidFill>
                <a:latin typeface="Arial"/>
                <a:cs typeface="Arial"/>
              </a:rPr>
              <a:t> $ 100K  from the NIEMOpen general fund be used to procure technical services under the INDEPENDENT CONTRACTOR AGREEMENT between OASIS Open and Georgia Tech Applied Research Institute (GTRI) </a:t>
            </a:r>
            <a:r>
              <a:rPr lang="en-US" sz="1600" spc="-5" dirty="0" err="1">
                <a:solidFill>
                  <a:srgbClr val="334052"/>
                </a:solidFill>
                <a:latin typeface="Arial"/>
                <a:cs typeface="Arial"/>
              </a:rPr>
              <a:t>Corporatio</a:t>
            </a:r>
            <a:r>
              <a:rPr lang="en-US" sz="1600" spc="-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was submitted as a readahead to PGB Voting Members.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(NMO – Ms. Beth Smalley)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 $ 100K from the NIEMOpen general fund be used to procure technical services for NIEMOpen and that the PGB Chair &amp; NIEM Management Office work with OASIS Open and GTRI to define an agreed upon Work Statement.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1D2442-F680-4AF9-9E89-4D5698655E18}"/>
              </a:ext>
            </a:extLst>
          </p:cNvPr>
          <p:cNvCxnSpPr>
            <a:cxnSpLocks/>
          </p:cNvCxnSpPr>
          <p:nvPr/>
        </p:nvCxnSpPr>
        <p:spPr>
          <a:xfrm>
            <a:off x="5883007" y="1052059"/>
            <a:ext cx="84656" cy="5047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24B51F-2EFD-EFCF-C824-094AEBC00EFB}"/>
              </a:ext>
            </a:extLst>
          </p:cNvPr>
          <p:cNvSpPr txBox="1"/>
          <p:nvPr/>
        </p:nvSpPr>
        <p:spPr>
          <a:xfrm flipH="1">
            <a:off x="6224339" y="1323871"/>
            <a:ext cx="5566118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SECOND?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(Debate) Do any of the members have comments on the proposal?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Conducts a Simple Majority Vote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Announces Vote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97E47-D76A-90B7-38AB-B5E99026C484}"/>
              </a:ext>
            </a:extLst>
          </p:cNvPr>
          <p:cNvGrpSpPr/>
          <p:nvPr/>
        </p:nvGrpSpPr>
        <p:grpSpPr>
          <a:xfrm>
            <a:off x="8044683" y="3090508"/>
            <a:ext cx="3197160" cy="1498198"/>
            <a:chOff x="7368753" y="1052059"/>
            <a:chExt cx="3156574" cy="18486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C890A-65A7-46B8-049E-3D7EF459C873}"/>
                </a:ext>
              </a:extLst>
            </p:cNvPr>
            <p:cNvSpPr txBox="1"/>
            <p:nvPr/>
          </p:nvSpPr>
          <p:spPr>
            <a:xfrm>
              <a:off x="7368753" y="1052059"/>
              <a:ext cx="3156574" cy="18486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C35E7-61D6-3C9A-4323-EA0F8031E774}"/>
                </a:ext>
              </a:extLst>
            </p:cNvPr>
            <p:cNvSpPr txBox="1"/>
            <p:nvPr/>
          </p:nvSpPr>
          <p:spPr>
            <a:xfrm flipH="1">
              <a:off x="7518857" y="1052059"/>
              <a:ext cx="129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Resolution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ABB0D7-E39D-5D70-F9FC-0CAF0D518D9D}"/>
                </a:ext>
              </a:extLst>
            </p:cNvPr>
            <p:cNvSpPr/>
            <p:nvPr/>
          </p:nvSpPr>
          <p:spPr bwMode="auto">
            <a:xfrm>
              <a:off x="7633293" y="1493957"/>
              <a:ext cx="311285" cy="2663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E045C8-45B9-1FCE-C4B7-F09308D91547}"/>
                </a:ext>
              </a:extLst>
            </p:cNvPr>
            <p:cNvSpPr/>
            <p:nvPr/>
          </p:nvSpPr>
          <p:spPr bwMode="auto">
            <a:xfrm>
              <a:off x="7633293" y="1937601"/>
              <a:ext cx="311285" cy="266340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F7F649-1F8C-ABE0-2F0E-0590077DAD53}"/>
                </a:ext>
              </a:extLst>
            </p:cNvPr>
            <p:cNvSpPr/>
            <p:nvPr/>
          </p:nvSpPr>
          <p:spPr bwMode="auto">
            <a:xfrm>
              <a:off x="7633292" y="2469669"/>
              <a:ext cx="311285" cy="26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B2D0E-A323-5CA6-F67E-C33654F22624}"/>
                </a:ext>
              </a:extLst>
            </p:cNvPr>
            <p:cNvSpPr txBox="1"/>
            <p:nvPr/>
          </p:nvSpPr>
          <p:spPr>
            <a:xfrm>
              <a:off x="8054502" y="1435311"/>
              <a:ext cx="105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122D93-09F7-EFA4-C4FB-B3065DD1BBBD}"/>
                </a:ext>
              </a:extLst>
            </p:cNvPr>
            <p:cNvSpPr txBox="1"/>
            <p:nvPr/>
          </p:nvSpPr>
          <p:spPr>
            <a:xfrm>
              <a:off x="8054502" y="1879388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 w/Comment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89E0CC-F75F-5D8A-7AA5-7816F8B68EFD}"/>
                </a:ext>
              </a:extLst>
            </p:cNvPr>
            <p:cNvSpPr txBox="1"/>
            <p:nvPr/>
          </p:nvSpPr>
          <p:spPr>
            <a:xfrm>
              <a:off x="8054502" y="2437982"/>
              <a:ext cx="147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Table/Reject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513C3-23B7-F93D-77CC-028F52B29C77}"/>
                </a:ext>
              </a:extLst>
            </p:cNvPr>
            <p:cNvSpPr txBox="1"/>
            <p:nvPr/>
          </p:nvSpPr>
          <p:spPr>
            <a:xfrm>
              <a:off x="7608272" y="1372393"/>
              <a:ext cx="361323" cy="645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3D1234-961C-6E96-4459-668D7CFB67BC}"/>
              </a:ext>
            </a:extLst>
          </p:cNvPr>
          <p:cNvSpPr txBox="1"/>
          <p:nvPr/>
        </p:nvSpPr>
        <p:spPr>
          <a:xfrm>
            <a:off x="7109247" y="3400913"/>
            <a:ext cx="55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37022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2E4D-37A5-4D6A-9478-96057393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701"/>
            <a:ext cx="10972800" cy="1083170"/>
          </a:xfrm>
        </p:spPr>
        <p:txBody>
          <a:bodyPr>
            <a:normAutofit/>
          </a:bodyPr>
          <a:lstStyle/>
          <a:p>
            <a:r>
              <a:rPr lang="en-US" dirty="0"/>
              <a:t>Motion to Approve purchase of YOAST and  Constant Contact Email &amp; marketing Subscriptions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F9F86-FA15-41A5-B9B9-43428562A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E064F-7427-4BCA-9E66-CC500B588838}"/>
              </a:ext>
            </a:extLst>
          </p:cNvPr>
          <p:cNvSpPr txBox="1">
            <a:spLocks/>
          </p:cNvSpPr>
          <p:nvPr/>
        </p:nvSpPr>
        <p:spPr>
          <a:xfrm flipH="1">
            <a:off x="315287" y="1052059"/>
            <a:ext cx="5329187" cy="255454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proposal to approve purchase of Yoast SEO plugin  and Constant Contact Email subscriptions an renew annually as funds permit was presented as readahead to the PGB.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indent="-285750" defTabSz="914400"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(NMO-Beth Smalley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) I motion that NIEMOpen  approve purchase of Yoast SEO plugin and Constant Contact Email and Marketing subscriptions and renew annually as funds permit.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600" dirty="0">
              <a:solidFill>
                <a:srgbClr val="EEECE1">
                  <a:lumMod val="10000"/>
                </a:srgbClr>
              </a:solidFill>
              <a:latin typeface="Arial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1D2442-F680-4AF9-9E89-4D5698655E18}"/>
              </a:ext>
            </a:extLst>
          </p:cNvPr>
          <p:cNvCxnSpPr>
            <a:cxnSpLocks/>
          </p:cNvCxnSpPr>
          <p:nvPr/>
        </p:nvCxnSpPr>
        <p:spPr>
          <a:xfrm>
            <a:off x="5883007" y="1052059"/>
            <a:ext cx="84656" cy="5047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24B51F-2EFD-EFCF-C824-094AEBC00EFB}"/>
              </a:ext>
            </a:extLst>
          </p:cNvPr>
          <p:cNvSpPr txBox="1"/>
          <p:nvPr/>
        </p:nvSpPr>
        <p:spPr>
          <a:xfrm flipH="1">
            <a:off x="268270" y="3415257"/>
            <a:ext cx="5566118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SECOND?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(Debate) Do any of the members have comments on the proposal?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Conducts a Simple Majority Vote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Announces Vote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97E47-D76A-90B7-38AB-B5E99026C484}"/>
              </a:ext>
            </a:extLst>
          </p:cNvPr>
          <p:cNvGrpSpPr/>
          <p:nvPr/>
        </p:nvGrpSpPr>
        <p:grpSpPr>
          <a:xfrm>
            <a:off x="2498572" y="4873625"/>
            <a:ext cx="3197160" cy="1498198"/>
            <a:chOff x="7368753" y="1052059"/>
            <a:chExt cx="3156574" cy="18486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C890A-65A7-46B8-049E-3D7EF459C873}"/>
                </a:ext>
              </a:extLst>
            </p:cNvPr>
            <p:cNvSpPr txBox="1"/>
            <p:nvPr/>
          </p:nvSpPr>
          <p:spPr>
            <a:xfrm>
              <a:off x="7368753" y="1052059"/>
              <a:ext cx="3156574" cy="18486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C35E7-61D6-3C9A-4323-EA0F8031E774}"/>
                </a:ext>
              </a:extLst>
            </p:cNvPr>
            <p:cNvSpPr txBox="1"/>
            <p:nvPr/>
          </p:nvSpPr>
          <p:spPr>
            <a:xfrm flipH="1">
              <a:off x="7518857" y="1052059"/>
              <a:ext cx="129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Resolution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ABB0D7-E39D-5D70-F9FC-0CAF0D518D9D}"/>
                </a:ext>
              </a:extLst>
            </p:cNvPr>
            <p:cNvSpPr/>
            <p:nvPr/>
          </p:nvSpPr>
          <p:spPr bwMode="auto">
            <a:xfrm>
              <a:off x="7633293" y="1493957"/>
              <a:ext cx="311285" cy="2663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E045C8-45B9-1FCE-C4B7-F09308D91547}"/>
                </a:ext>
              </a:extLst>
            </p:cNvPr>
            <p:cNvSpPr/>
            <p:nvPr/>
          </p:nvSpPr>
          <p:spPr bwMode="auto">
            <a:xfrm>
              <a:off x="7633293" y="1937601"/>
              <a:ext cx="311285" cy="266340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F7F649-1F8C-ABE0-2F0E-0590077DAD53}"/>
                </a:ext>
              </a:extLst>
            </p:cNvPr>
            <p:cNvSpPr/>
            <p:nvPr/>
          </p:nvSpPr>
          <p:spPr bwMode="auto">
            <a:xfrm>
              <a:off x="7633292" y="2469669"/>
              <a:ext cx="311285" cy="26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B2D0E-A323-5CA6-F67E-C33654F22624}"/>
                </a:ext>
              </a:extLst>
            </p:cNvPr>
            <p:cNvSpPr txBox="1"/>
            <p:nvPr/>
          </p:nvSpPr>
          <p:spPr>
            <a:xfrm>
              <a:off x="8054502" y="1435311"/>
              <a:ext cx="105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122D93-09F7-EFA4-C4FB-B3065DD1BBBD}"/>
                </a:ext>
              </a:extLst>
            </p:cNvPr>
            <p:cNvSpPr txBox="1"/>
            <p:nvPr/>
          </p:nvSpPr>
          <p:spPr>
            <a:xfrm>
              <a:off x="8054502" y="1879388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 w/Comment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89E0CC-F75F-5D8A-7AA5-7816F8B68EFD}"/>
                </a:ext>
              </a:extLst>
            </p:cNvPr>
            <p:cNvSpPr txBox="1"/>
            <p:nvPr/>
          </p:nvSpPr>
          <p:spPr>
            <a:xfrm>
              <a:off x="8054502" y="2437982"/>
              <a:ext cx="147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Table/Reject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513C3-23B7-F93D-77CC-028F52B29C77}"/>
                </a:ext>
              </a:extLst>
            </p:cNvPr>
            <p:cNvSpPr txBox="1"/>
            <p:nvPr/>
          </p:nvSpPr>
          <p:spPr>
            <a:xfrm>
              <a:off x="7608272" y="1372393"/>
              <a:ext cx="361323" cy="645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026" name="Picture 2" descr="Image result for Yoast SEO Good Icon">
            <a:extLst>
              <a:ext uri="{FF2B5EF4-FFF2-40B4-BE49-F238E27FC236}">
                <a16:creationId xmlns:a16="http://schemas.microsoft.com/office/drawing/2014/main" id="{07F4CEF6-F317-0B8D-F2DF-CED81F982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829" y="1083689"/>
            <a:ext cx="21812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AD8B7F-09D3-B168-4A9D-E3760ACAE85B}"/>
              </a:ext>
            </a:extLst>
          </p:cNvPr>
          <p:cNvSpPr txBox="1"/>
          <p:nvPr/>
        </p:nvSpPr>
        <p:spPr>
          <a:xfrm>
            <a:off x="8911772" y="1129002"/>
            <a:ext cx="29091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 Yoast SEO simplifies site optimization, boosts organic traffic, and saves time on SEO tasks</a:t>
            </a: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$100/annual</a:t>
            </a:r>
          </a:p>
        </p:txBody>
      </p:sp>
      <p:pic>
        <p:nvPicPr>
          <p:cNvPr id="11" name="Picture 2" descr="Constant Contact Logo (66499) - PNG Logo Vector Brand Downloads (SVG, EPS)">
            <a:extLst>
              <a:ext uri="{FF2B5EF4-FFF2-40B4-BE49-F238E27FC236}">
                <a16:creationId xmlns:a16="http://schemas.microsoft.com/office/drawing/2014/main" id="{5EE37486-355C-1243-5749-11B1916B1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62568"/>
            <a:ext cx="2528202" cy="142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9874F0-4C12-DBD8-F7DF-13DFDA44A43B}"/>
              </a:ext>
            </a:extLst>
          </p:cNvPr>
          <p:cNvSpPr txBox="1"/>
          <p:nvPr/>
        </p:nvSpPr>
        <p:spPr>
          <a:xfrm>
            <a:off x="9014568" y="3868354"/>
            <a:ext cx="29091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sng" dirty="0"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Digital 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Email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Social Media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Open Sans" panose="020B0606030504020204" pitchFamily="34" charset="0"/>
              </a:rPr>
              <a:t>Event marketing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AI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Automation</a:t>
            </a:r>
            <a:endParaRPr lang="en-US" b="0" i="0" dirty="0">
              <a:solidFill>
                <a:schemeClr val="bg2">
                  <a:lumMod val="10000"/>
                </a:schemeClr>
              </a:solidFill>
              <a:effectLst/>
              <a:latin typeface="Open Sans" panose="020B0606030504020204" pitchFamily="34" charset="0"/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  <a:latin typeface="Open Sans" panose="020B0606030504020204" pitchFamily="34" charset="0"/>
            </a:endParaRPr>
          </a:p>
          <a:p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Open Sans" panose="020B0606030504020204" pitchFamily="34" charset="0"/>
              </a:rPr>
              <a:t>$2000/annual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C4276D-D6A4-F688-F707-E1DA7B8E36BB}"/>
              </a:ext>
            </a:extLst>
          </p:cNvPr>
          <p:cNvSpPr txBox="1"/>
          <p:nvPr/>
        </p:nvSpPr>
        <p:spPr>
          <a:xfrm>
            <a:off x="1289018" y="5245943"/>
            <a:ext cx="769257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05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?</a:t>
            </a:r>
            <a:endParaRPr lang="en-US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474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2E4D-37A5-4D6A-9478-96057393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701"/>
            <a:ext cx="10972800" cy="1083170"/>
          </a:xfrm>
        </p:spPr>
        <p:txBody>
          <a:bodyPr>
            <a:normAutofit fontScale="90000"/>
          </a:bodyPr>
          <a:lstStyle/>
          <a:p>
            <a:r>
              <a:rPr lang="en-US" dirty="0"/>
              <a:t>Motion to advance the NIEM NAMING &amp; Design rules (NDR) Project specification draft 01 (PSD01) to A project specification (PS)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F9F86-FA15-41A5-B9B9-43428562A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E064F-7427-4BCA-9E66-CC500B588838}"/>
              </a:ext>
            </a:extLst>
          </p:cNvPr>
          <p:cNvSpPr txBox="1">
            <a:spLocks/>
          </p:cNvSpPr>
          <p:nvPr/>
        </p:nvSpPr>
        <p:spPr>
          <a:xfrm flipH="1">
            <a:off x="318316" y="1323871"/>
            <a:ext cx="5329187" cy="206210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proposal to advance the NIEM NDR v6.0 PSD01 to PS was submitted as a readahead to PGB Voting Members.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(NTAC – Dr. Scott Renner)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 the NIEMOpen Technical Architecture Committee (NTAC) work to advance the NIEM NDR v6.0 PSD01 to a PS and submit to the PGB for review and vote.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1D2442-F680-4AF9-9E89-4D5698655E18}"/>
              </a:ext>
            </a:extLst>
          </p:cNvPr>
          <p:cNvCxnSpPr>
            <a:cxnSpLocks/>
          </p:cNvCxnSpPr>
          <p:nvPr/>
        </p:nvCxnSpPr>
        <p:spPr>
          <a:xfrm>
            <a:off x="5883007" y="1052059"/>
            <a:ext cx="84656" cy="5047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24B51F-2EFD-EFCF-C824-094AEBC00EFB}"/>
              </a:ext>
            </a:extLst>
          </p:cNvPr>
          <p:cNvSpPr txBox="1"/>
          <p:nvPr/>
        </p:nvSpPr>
        <p:spPr>
          <a:xfrm flipH="1">
            <a:off x="6224339" y="1323871"/>
            <a:ext cx="5566118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SECOND?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(Debate) Do any of the members have comments on the proposal?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Conducts a Simple Majority Vote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Announces Vote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97E47-D76A-90B7-38AB-B5E99026C484}"/>
              </a:ext>
            </a:extLst>
          </p:cNvPr>
          <p:cNvGrpSpPr/>
          <p:nvPr/>
        </p:nvGrpSpPr>
        <p:grpSpPr>
          <a:xfrm>
            <a:off x="8044683" y="3090508"/>
            <a:ext cx="3197160" cy="1498198"/>
            <a:chOff x="7368753" y="1052059"/>
            <a:chExt cx="3156574" cy="18486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C890A-65A7-46B8-049E-3D7EF459C873}"/>
                </a:ext>
              </a:extLst>
            </p:cNvPr>
            <p:cNvSpPr txBox="1"/>
            <p:nvPr/>
          </p:nvSpPr>
          <p:spPr>
            <a:xfrm>
              <a:off x="7368753" y="1052059"/>
              <a:ext cx="3156574" cy="18486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C35E7-61D6-3C9A-4323-EA0F8031E774}"/>
                </a:ext>
              </a:extLst>
            </p:cNvPr>
            <p:cNvSpPr txBox="1"/>
            <p:nvPr/>
          </p:nvSpPr>
          <p:spPr>
            <a:xfrm flipH="1">
              <a:off x="7518857" y="1052059"/>
              <a:ext cx="129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Resolution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ABB0D7-E39D-5D70-F9FC-0CAF0D518D9D}"/>
                </a:ext>
              </a:extLst>
            </p:cNvPr>
            <p:cNvSpPr/>
            <p:nvPr/>
          </p:nvSpPr>
          <p:spPr bwMode="auto">
            <a:xfrm>
              <a:off x="7633293" y="1493957"/>
              <a:ext cx="311285" cy="2663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E045C8-45B9-1FCE-C4B7-F09308D91547}"/>
                </a:ext>
              </a:extLst>
            </p:cNvPr>
            <p:cNvSpPr/>
            <p:nvPr/>
          </p:nvSpPr>
          <p:spPr bwMode="auto">
            <a:xfrm>
              <a:off x="7633293" y="1937601"/>
              <a:ext cx="311285" cy="266340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F7F649-1F8C-ABE0-2F0E-0590077DAD53}"/>
                </a:ext>
              </a:extLst>
            </p:cNvPr>
            <p:cNvSpPr/>
            <p:nvPr/>
          </p:nvSpPr>
          <p:spPr bwMode="auto">
            <a:xfrm>
              <a:off x="7633292" y="2469669"/>
              <a:ext cx="311285" cy="26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B2D0E-A323-5CA6-F67E-C33654F22624}"/>
                </a:ext>
              </a:extLst>
            </p:cNvPr>
            <p:cNvSpPr txBox="1"/>
            <p:nvPr/>
          </p:nvSpPr>
          <p:spPr>
            <a:xfrm>
              <a:off x="8054502" y="1435311"/>
              <a:ext cx="105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122D93-09F7-EFA4-C4FB-B3065DD1BBBD}"/>
                </a:ext>
              </a:extLst>
            </p:cNvPr>
            <p:cNvSpPr txBox="1"/>
            <p:nvPr/>
          </p:nvSpPr>
          <p:spPr>
            <a:xfrm>
              <a:off x="8054502" y="1879388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 w/Comment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89E0CC-F75F-5D8A-7AA5-7816F8B68EFD}"/>
                </a:ext>
              </a:extLst>
            </p:cNvPr>
            <p:cNvSpPr txBox="1"/>
            <p:nvPr/>
          </p:nvSpPr>
          <p:spPr>
            <a:xfrm>
              <a:off x="8054502" y="2437982"/>
              <a:ext cx="147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Table/Reject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513C3-23B7-F93D-77CC-028F52B29C77}"/>
                </a:ext>
              </a:extLst>
            </p:cNvPr>
            <p:cNvSpPr txBox="1"/>
            <p:nvPr/>
          </p:nvSpPr>
          <p:spPr>
            <a:xfrm>
              <a:off x="7608272" y="1372393"/>
              <a:ext cx="361323" cy="645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3D1234-961C-6E96-4459-668D7CFB67BC}"/>
              </a:ext>
            </a:extLst>
          </p:cNvPr>
          <p:cNvSpPr txBox="1"/>
          <p:nvPr/>
        </p:nvSpPr>
        <p:spPr>
          <a:xfrm>
            <a:off x="7109247" y="3400913"/>
            <a:ext cx="55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77668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3508" y="413130"/>
            <a:ext cx="2305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NOTE</a:t>
            </a:r>
            <a:r>
              <a:rPr spc="-70" dirty="0"/>
              <a:t> </a:t>
            </a:r>
            <a:r>
              <a:rPr spc="-35" dirty="0"/>
              <a:t>TAKER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0765" y="1076071"/>
            <a:ext cx="9290685" cy="4852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8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PGB</a:t>
            </a:r>
            <a:r>
              <a:rPr sz="18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Executive</a:t>
            </a:r>
            <a:r>
              <a:rPr sz="1800" spc="-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Session</a:t>
            </a:r>
            <a:r>
              <a:rPr sz="1800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being</a:t>
            </a:r>
            <a:r>
              <a:rPr sz="1800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recorded on</a:t>
            </a:r>
            <a:r>
              <a:rPr sz="18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MS</a:t>
            </a:r>
            <a:r>
              <a:rPr sz="18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TEAMS.</a:t>
            </a:r>
            <a:r>
              <a:rPr sz="1800" spc="-1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A</a:t>
            </a:r>
            <a:r>
              <a:rPr sz="1800" spc="-1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link</a:t>
            </a:r>
            <a:r>
              <a:rPr sz="1800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to</a:t>
            </a:r>
            <a:r>
              <a:rPr sz="18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8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recording</a:t>
            </a:r>
            <a:r>
              <a:rPr sz="1800" spc="-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will</a:t>
            </a:r>
            <a:r>
              <a:rPr sz="1800" spc="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1E1C11"/>
                </a:solidFill>
                <a:latin typeface="Arial"/>
                <a:cs typeface="Arial"/>
              </a:rPr>
              <a:t>be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provided</a:t>
            </a:r>
            <a:r>
              <a:rPr sz="1800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meeting</a:t>
            </a:r>
            <a:r>
              <a:rPr sz="1800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minutes</a:t>
            </a:r>
            <a:r>
              <a:rPr sz="1800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will</a:t>
            </a:r>
            <a:r>
              <a:rPr sz="1800" spc="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be</a:t>
            </a:r>
            <a:r>
              <a:rPr sz="18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posted</a:t>
            </a:r>
            <a:r>
              <a:rPr sz="1800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on</a:t>
            </a:r>
            <a:r>
              <a:rPr sz="18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NIEMOpen</a:t>
            </a:r>
            <a:r>
              <a:rPr sz="1800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Git</a:t>
            </a:r>
            <a:r>
              <a:rPr sz="1800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Repo</a:t>
            </a:r>
            <a:r>
              <a:rPr sz="1800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once</a:t>
            </a:r>
            <a:r>
              <a:rPr sz="1800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E1C11"/>
                </a:solidFill>
                <a:latin typeface="Arial"/>
                <a:cs typeface="Arial"/>
              </a:rPr>
              <a:t>approved: </a:t>
            </a:r>
            <a:r>
              <a:rPr sz="1800" u="sng" spc="-1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2"/>
              </a:rPr>
              <a:t>https://github.com/niemopen/oasis-open-project/tree/main/pgb-meeting-minutes</a:t>
            </a:r>
            <a:endParaRPr sz="1800" dirty="0">
              <a:latin typeface="Arial"/>
              <a:cs typeface="Arial"/>
            </a:endParaRPr>
          </a:p>
          <a:p>
            <a:pPr marL="115570" marR="6208395">
              <a:lnSpc>
                <a:spcPts val="6480"/>
              </a:lnSpc>
              <a:spcBef>
                <a:spcPts val="770"/>
              </a:spcBef>
            </a:pPr>
            <a:r>
              <a:rPr sz="1800" u="sng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Meeting</a:t>
            </a:r>
            <a:r>
              <a:rPr sz="1800" u="sng" spc="-30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support,</a:t>
            </a:r>
            <a:r>
              <a:rPr sz="1800" u="sng" spc="-30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 </a:t>
            </a:r>
            <a:r>
              <a:rPr sz="1800" u="sng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note</a:t>
            </a:r>
            <a:r>
              <a:rPr sz="1800" u="sng" spc="-25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 </a:t>
            </a:r>
            <a:r>
              <a:rPr sz="1800" u="sng" spc="-10" dirty="0">
                <a:solidFill>
                  <a:srgbClr val="1E1C11"/>
                </a:solidFill>
                <a:uFill>
                  <a:solidFill>
                    <a:srgbClr val="1E1C11"/>
                  </a:solidFill>
                </a:uFill>
                <a:latin typeface="Arial"/>
                <a:cs typeface="Arial"/>
              </a:rPr>
              <a:t>takers:</a:t>
            </a:r>
            <a:r>
              <a:rPr sz="1800" u="none" spc="-1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1E1C11"/>
                </a:solidFill>
                <a:latin typeface="Arial"/>
                <a:cs typeface="Arial"/>
              </a:rPr>
              <a:t>Aubrey</a:t>
            </a:r>
            <a:r>
              <a:rPr sz="1800" u="none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u="none" spc="-20" dirty="0">
                <a:solidFill>
                  <a:srgbClr val="1E1C11"/>
                </a:solidFill>
                <a:latin typeface="Arial"/>
                <a:cs typeface="Arial"/>
              </a:rPr>
              <a:t>Beach</a:t>
            </a:r>
            <a:endParaRPr sz="1800" dirty="0">
              <a:latin typeface="Arial"/>
              <a:cs typeface="Arial"/>
            </a:endParaRPr>
          </a:p>
          <a:p>
            <a:pPr marL="115570">
              <a:lnSpc>
                <a:spcPts val="990"/>
              </a:lnSpc>
            </a:pPr>
            <a:r>
              <a:rPr sz="1600" u="sng" spc="-1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"/>
              </a:rPr>
              <a:t>aubrey.l.beach.ctr@mail.mil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600" dirty="0">
              <a:latin typeface="Arial"/>
              <a:cs typeface="Arial"/>
            </a:endParaRPr>
          </a:p>
          <a:p>
            <a:pPr marL="115570">
              <a:lnSpc>
                <a:spcPct val="100000"/>
              </a:lnSpc>
            </a:pP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Shunda</a:t>
            </a:r>
            <a:r>
              <a:rPr sz="1800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1E1C11"/>
                </a:solidFill>
                <a:latin typeface="Arial"/>
                <a:cs typeface="Arial"/>
              </a:rPr>
              <a:t>Louis</a:t>
            </a:r>
            <a:endParaRPr sz="1800" dirty="0">
              <a:latin typeface="Arial"/>
              <a:cs typeface="Arial"/>
            </a:endParaRPr>
          </a:p>
          <a:p>
            <a:pPr marL="115570">
              <a:lnSpc>
                <a:spcPct val="100000"/>
              </a:lnSpc>
              <a:spcBef>
                <a:spcPts val="5"/>
              </a:spcBef>
            </a:pPr>
            <a:r>
              <a:rPr sz="1600" u="sng" spc="-1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4"/>
              </a:rPr>
              <a:t>shunda.r.louis.ctr@mail.mil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600" dirty="0">
              <a:latin typeface="Arial"/>
              <a:cs typeface="Arial"/>
            </a:endParaRPr>
          </a:p>
          <a:p>
            <a:pPr marL="115570">
              <a:lnSpc>
                <a:spcPct val="100000"/>
              </a:lnSpc>
            </a:pPr>
            <a:r>
              <a:rPr sz="1800" dirty="0">
                <a:solidFill>
                  <a:srgbClr val="1E1C11"/>
                </a:solidFill>
                <a:latin typeface="Arial"/>
                <a:cs typeface="Arial"/>
              </a:rPr>
              <a:t>Stephen</a:t>
            </a:r>
            <a:r>
              <a:rPr sz="1800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1E1C11"/>
                </a:solidFill>
                <a:latin typeface="Arial"/>
                <a:cs typeface="Arial"/>
              </a:rPr>
              <a:t>Sullivan</a:t>
            </a:r>
            <a:endParaRPr sz="1800" dirty="0">
              <a:latin typeface="Arial"/>
              <a:cs typeface="Arial"/>
            </a:endParaRPr>
          </a:p>
          <a:p>
            <a:pPr marL="115570">
              <a:lnSpc>
                <a:spcPct val="100000"/>
              </a:lnSpc>
              <a:spcBef>
                <a:spcPts val="10"/>
              </a:spcBef>
            </a:pPr>
            <a:r>
              <a:rPr sz="1600" u="sng" spc="-1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5"/>
              </a:rPr>
              <a:t>stephen.m.sullivan14.ctr@mail.mil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8555" y="2785872"/>
            <a:ext cx="1828800" cy="17693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89719" y="4681728"/>
            <a:ext cx="2039112" cy="15285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48856" y="3877055"/>
            <a:ext cx="1828800" cy="18470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2E4D-37A5-4D6A-9478-960573939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0701"/>
            <a:ext cx="10972800" cy="1083170"/>
          </a:xfrm>
        </p:spPr>
        <p:txBody>
          <a:bodyPr>
            <a:normAutofit fontScale="90000"/>
          </a:bodyPr>
          <a:lstStyle/>
          <a:p>
            <a:r>
              <a:rPr lang="en-US" dirty="0"/>
              <a:t>Motion for the ntac, nbac &amp; nmo to collectively identify a minimum of 3 statements of use for niem model version 6.0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F9F86-FA15-41A5-B9B9-43428562A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6030FC-FB78-5E4D-92EA-5D9433591E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E064F-7427-4BCA-9E66-CC500B588838}"/>
              </a:ext>
            </a:extLst>
          </p:cNvPr>
          <p:cNvSpPr txBox="1">
            <a:spLocks/>
          </p:cNvSpPr>
          <p:nvPr/>
        </p:nvSpPr>
        <p:spPr>
          <a:xfrm flipH="1">
            <a:off x="318316" y="1323871"/>
            <a:ext cx="5329187" cy="280076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Chair: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proposal for the NTAC, NBAC, &amp; NMO to collectively identify a minimum of 3 Statements of Use (SoU) for NIEM Model Version 6.0 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PS02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was submitted as a readahead to PGB Voting Members.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Maker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(NBAC – </a:t>
            </a:r>
            <a:r>
              <a:rPr lang="en-US" sz="1600" b="1" dirty="0">
                <a:solidFill>
                  <a:srgbClr val="EEECE1">
                    <a:lumMod val="10000"/>
                  </a:srgbClr>
                </a:solidFill>
                <a:latin typeface="Arial"/>
              </a:rPr>
              <a:t>Mr. Thomas Krul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motion that  the NTAC, NBAC, &amp; NMO collectively identify a minimum of 3 Statements of Use (SoU) for NIEM Model Version 6.0 </a:t>
            </a:r>
            <a:r>
              <a:rPr lang="en-US" sz="1600" dirty="0">
                <a:solidFill>
                  <a:srgbClr val="EEECE1">
                    <a:lumMod val="10000"/>
                  </a:srgbClr>
                </a:solidFill>
                <a:latin typeface="Arial"/>
              </a:rPr>
              <a:t>PS02 and submit IAW the OASIS Lightweight Rules to the PGB for review and approval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1D2442-F680-4AF9-9E89-4D5698655E18}"/>
              </a:ext>
            </a:extLst>
          </p:cNvPr>
          <p:cNvCxnSpPr>
            <a:cxnSpLocks/>
          </p:cNvCxnSpPr>
          <p:nvPr/>
        </p:nvCxnSpPr>
        <p:spPr>
          <a:xfrm>
            <a:off x="5883007" y="1052059"/>
            <a:ext cx="84656" cy="50479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24B51F-2EFD-EFCF-C824-094AEBC00EFB}"/>
              </a:ext>
            </a:extLst>
          </p:cNvPr>
          <p:cNvSpPr txBox="1"/>
          <p:nvPr/>
        </p:nvSpPr>
        <p:spPr>
          <a:xfrm flipH="1">
            <a:off x="6224339" y="1323871"/>
            <a:ext cx="5566118" cy="176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SECOND?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(Debate) Do any of the members have comments on the proposal?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Conducts a Simple Majority Vote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sng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Chair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EECE1">
                    <a:lumMod val="1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Announces Vote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EECE1">
                  <a:lumMod val="1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B97E47-D76A-90B7-38AB-B5E99026C484}"/>
              </a:ext>
            </a:extLst>
          </p:cNvPr>
          <p:cNvGrpSpPr/>
          <p:nvPr/>
        </p:nvGrpSpPr>
        <p:grpSpPr>
          <a:xfrm>
            <a:off x="8044683" y="3090508"/>
            <a:ext cx="3197160" cy="1498198"/>
            <a:chOff x="7368753" y="1052059"/>
            <a:chExt cx="3156574" cy="184864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71C890A-65A7-46B8-049E-3D7EF459C873}"/>
                </a:ext>
              </a:extLst>
            </p:cNvPr>
            <p:cNvSpPr txBox="1"/>
            <p:nvPr/>
          </p:nvSpPr>
          <p:spPr>
            <a:xfrm>
              <a:off x="7368753" y="1052059"/>
              <a:ext cx="3156574" cy="18486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>
              <a:solidFill>
                <a:schemeClr val="tx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8B8B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AC35E7-61D6-3C9A-4323-EA0F8031E774}"/>
                </a:ext>
              </a:extLst>
            </p:cNvPr>
            <p:cNvSpPr txBox="1"/>
            <p:nvPr/>
          </p:nvSpPr>
          <p:spPr>
            <a:xfrm flipH="1">
              <a:off x="7518857" y="1052059"/>
              <a:ext cx="129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sng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Resolution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ABB0D7-E39D-5D70-F9FC-0CAF0D518D9D}"/>
                </a:ext>
              </a:extLst>
            </p:cNvPr>
            <p:cNvSpPr/>
            <p:nvPr/>
          </p:nvSpPr>
          <p:spPr bwMode="auto">
            <a:xfrm>
              <a:off x="7633293" y="1493957"/>
              <a:ext cx="311285" cy="266340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E045C8-45B9-1FCE-C4B7-F09308D91547}"/>
                </a:ext>
              </a:extLst>
            </p:cNvPr>
            <p:cNvSpPr/>
            <p:nvPr/>
          </p:nvSpPr>
          <p:spPr bwMode="auto">
            <a:xfrm>
              <a:off x="7633293" y="1937601"/>
              <a:ext cx="311285" cy="266340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EF7F649-1F8C-ABE0-2F0E-0590077DAD53}"/>
                </a:ext>
              </a:extLst>
            </p:cNvPr>
            <p:cNvSpPr/>
            <p:nvPr/>
          </p:nvSpPr>
          <p:spPr bwMode="auto">
            <a:xfrm>
              <a:off x="7633292" y="2469669"/>
              <a:ext cx="311285" cy="2663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>
              <a:innerShdw blurRad="371475" dir="13500000">
                <a:schemeClr val="bg1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tIns="9144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-50" normalizeH="0" baseline="0" noProof="0" dirty="0">
                <a:ln>
                  <a:solidFill>
                    <a:srgbClr val="00B050"/>
                  </a:solidFill>
                </a:ln>
                <a:noFill/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DB2D0E-A323-5CA6-F67E-C33654F22624}"/>
                </a:ext>
              </a:extLst>
            </p:cNvPr>
            <p:cNvSpPr txBox="1"/>
            <p:nvPr/>
          </p:nvSpPr>
          <p:spPr>
            <a:xfrm>
              <a:off x="8054502" y="1435311"/>
              <a:ext cx="1050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122D93-09F7-EFA4-C4FB-B3065DD1BBBD}"/>
                </a:ext>
              </a:extLst>
            </p:cNvPr>
            <p:cNvSpPr txBox="1"/>
            <p:nvPr/>
          </p:nvSpPr>
          <p:spPr>
            <a:xfrm>
              <a:off x="8054502" y="1879388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8B8B">
                      <a:lumMod val="50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Approve w/Comment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89E0CC-F75F-5D8A-7AA5-7816F8B68EFD}"/>
                </a:ext>
              </a:extLst>
            </p:cNvPr>
            <p:cNvSpPr txBox="1"/>
            <p:nvPr/>
          </p:nvSpPr>
          <p:spPr>
            <a:xfrm>
              <a:off x="8054502" y="2437982"/>
              <a:ext cx="147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Table/Reject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A513C3-23B7-F93D-77CC-028F52B29C77}"/>
                </a:ext>
              </a:extLst>
            </p:cNvPr>
            <p:cNvSpPr txBox="1"/>
            <p:nvPr/>
          </p:nvSpPr>
          <p:spPr>
            <a:xfrm>
              <a:off x="7608272" y="1372393"/>
              <a:ext cx="361323" cy="645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33D1234-961C-6E96-4459-668D7CFB67BC}"/>
              </a:ext>
            </a:extLst>
          </p:cNvPr>
          <p:cNvSpPr txBox="1"/>
          <p:nvPr/>
        </p:nvSpPr>
        <p:spPr>
          <a:xfrm>
            <a:off x="7109247" y="3400913"/>
            <a:ext cx="55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8B8B8B">
                    <a:lumMod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5752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33400" y="533392"/>
            <a:ext cx="9799320" cy="190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65"/>
              </a:spcBef>
            </a:pPr>
            <a:endParaRPr sz="2400" dirty="0">
              <a:latin typeface="Arial"/>
              <a:cs typeface="Arial"/>
            </a:endParaRPr>
          </a:p>
          <a:p>
            <a:pPr marL="70485" marR="4700270" indent="-58419">
              <a:lnSpc>
                <a:spcPct val="100000"/>
              </a:lnSpc>
            </a:pPr>
            <a:r>
              <a:rPr sz="3300" b="1" dirty="0">
                <a:solidFill>
                  <a:srgbClr val="1E1C11"/>
                </a:solidFill>
                <a:latin typeface="Arial"/>
                <a:cs typeface="Arial"/>
              </a:rPr>
              <a:t>TSC</a:t>
            </a:r>
            <a:r>
              <a:rPr sz="3300" b="1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3300" b="1" spc="-10" dirty="0">
                <a:solidFill>
                  <a:srgbClr val="1E1C11"/>
                </a:solidFill>
                <a:latin typeface="Arial"/>
                <a:cs typeface="Arial"/>
              </a:rPr>
              <a:t>Updates</a:t>
            </a:r>
            <a:endParaRPr sz="3300" dirty="0">
              <a:latin typeface="Arial"/>
              <a:cs typeface="Arial"/>
            </a:endParaRPr>
          </a:p>
          <a:p>
            <a:pPr marL="413384" lvl="1" indent="-342900">
              <a:lnSpc>
                <a:spcPct val="100000"/>
              </a:lnSpc>
              <a:spcBef>
                <a:spcPts val="35"/>
              </a:spcBef>
              <a:buClr>
                <a:srgbClr val="1F487C"/>
              </a:buClr>
              <a:buChar char="•"/>
              <a:tabLst>
                <a:tab pos="413384" algn="l"/>
              </a:tabLst>
            </a:pPr>
            <a:r>
              <a:rPr sz="2200" spc="-20" dirty="0">
                <a:solidFill>
                  <a:srgbClr val="1E1C11"/>
                </a:solidFill>
                <a:latin typeface="Arial"/>
                <a:cs typeface="Arial"/>
              </a:rPr>
              <a:t>NTAC</a:t>
            </a:r>
            <a:r>
              <a:rPr sz="2200" spc="-6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E1C11"/>
                </a:solidFill>
                <a:latin typeface="Arial"/>
                <a:cs typeface="Arial"/>
              </a:rPr>
              <a:t>Update</a:t>
            </a:r>
            <a:r>
              <a:rPr sz="2200" spc="-7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E1C11"/>
                </a:solidFill>
                <a:latin typeface="Arial"/>
                <a:cs typeface="Arial"/>
              </a:rPr>
              <a:t>–</a:t>
            </a:r>
            <a:r>
              <a:rPr sz="2200" spc="-6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2200" spc="-65" dirty="0">
                <a:solidFill>
                  <a:srgbClr val="1E1C11"/>
                </a:solidFill>
                <a:latin typeface="Arial"/>
                <a:cs typeface="Arial"/>
              </a:rPr>
              <a:t>Mr. Brad Bolliger &amp; Dr. Scott Renner</a:t>
            </a:r>
            <a:endParaRPr sz="2200" dirty="0">
              <a:latin typeface="Arial"/>
              <a:cs typeface="Arial"/>
            </a:endParaRPr>
          </a:p>
          <a:p>
            <a:pPr marL="413384" lvl="1" indent="-342900">
              <a:lnSpc>
                <a:spcPct val="100000"/>
              </a:lnSpc>
              <a:buClr>
                <a:srgbClr val="1F487C"/>
              </a:buClr>
              <a:buChar char="•"/>
              <a:tabLst>
                <a:tab pos="413384" algn="l"/>
              </a:tabLst>
            </a:pPr>
            <a:r>
              <a:rPr sz="2200" dirty="0">
                <a:solidFill>
                  <a:srgbClr val="1E1C11"/>
                </a:solidFill>
                <a:latin typeface="Arial"/>
                <a:cs typeface="Arial"/>
              </a:rPr>
              <a:t>NBAC</a:t>
            </a:r>
            <a:r>
              <a:rPr sz="2200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E1C11"/>
                </a:solidFill>
                <a:latin typeface="Arial"/>
                <a:cs typeface="Arial"/>
              </a:rPr>
              <a:t>Update</a:t>
            </a:r>
            <a:r>
              <a:rPr sz="2200" spc="-4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E1C11"/>
                </a:solidFill>
                <a:latin typeface="Arial"/>
                <a:cs typeface="Arial"/>
              </a:rPr>
              <a:t>–</a:t>
            </a:r>
            <a:r>
              <a:rPr sz="2200" spc="-7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2200" spc="-75" dirty="0">
                <a:solidFill>
                  <a:srgbClr val="1E1C11"/>
                </a:solidFill>
                <a:latin typeface="Arial"/>
                <a:cs typeface="Arial"/>
              </a:rPr>
              <a:t>Kamran Atri</a:t>
            </a:r>
            <a:endParaRPr sz="2200" dirty="0">
              <a:latin typeface="Arial"/>
              <a:cs typeface="Arial"/>
            </a:endParaRPr>
          </a:p>
          <a:p>
            <a:pPr marL="413384" lvl="1" indent="-342900">
              <a:lnSpc>
                <a:spcPct val="100000"/>
              </a:lnSpc>
              <a:buClr>
                <a:srgbClr val="1F487C"/>
              </a:buClr>
              <a:buChar char="•"/>
              <a:tabLst>
                <a:tab pos="413384" algn="l"/>
              </a:tabLst>
            </a:pPr>
            <a:r>
              <a:rPr sz="2200" dirty="0">
                <a:solidFill>
                  <a:srgbClr val="1E1C11"/>
                </a:solidFill>
                <a:latin typeface="Arial"/>
                <a:cs typeface="Arial"/>
              </a:rPr>
              <a:t>NMO</a:t>
            </a:r>
            <a:r>
              <a:rPr sz="2200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E1C11"/>
                </a:solidFill>
                <a:latin typeface="Arial"/>
                <a:cs typeface="Arial"/>
              </a:rPr>
              <a:t>Update</a:t>
            </a:r>
            <a:r>
              <a:rPr sz="2200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1E1C11"/>
                </a:solidFill>
                <a:latin typeface="Arial"/>
                <a:cs typeface="Arial"/>
              </a:rPr>
              <a:t>–</a:t>
            </a:r>
            <a:r>
              <a:rPr sz="2200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lang="en-US" sz="2200" spc="-50" dirty="0">
                <a:solidFill>
                  <a:srgbClr val="1E1C11"/>
                </a:solidFill>
                <a:latin typeface="Arial"/>
                <a:cs typeface="Arial"/>
              </a:rPr>
              <a:t>Beth Smalley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C04CB7C-FC2F-9FCC-82CB-20D38F1D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579" y="281854"/>
            <a:ext cx="10908842" cy="430887"/>
          </a:xfrm>
        </p:spPr>
        <p:txBody>
          <a:bodyPr/>
          <a:lstStyle/>
          <a:p>
            <a:r>
              <a:rPr lang="en-US" dirty="0"/>
              <a:t>UPDATES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8806" y="829342"/>
            <a:ext cx="11078845" cy="3422091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2100"/>
              </a:spcBef>
              <a:buClr>
                <a:srgbClr val="1F487C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2400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NIEM NDR v6.0 PSD01 approved by PGB</a:t>
            </a:r>
          </a:p>
          <a:p>
            <a:pPr marL="355600" indent="-342900">
              <a:spcBef>
                <a:spcPts val="2100"/>
              </a:spcBef>
              <a:buClr>
                <a:srgbClr val="1F487C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NIEM</a:t>
            </a:r>
            <a:r>
              <a:rPr sz="2400" spc="-35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2400" spc="-40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v6.0</a:t>
            </a:r>
            <a:r>
              <a:rPr sz="2400" spc="-45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PS02</a:t>
            </a:r>
            <a:r>
              <a:rPr sz="2400" spc="-45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spc="-45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approved by PGB</a:t>
            </a:r>
          </a:p>
          <a:p>
            <a:pPr marL="355600" indent="-342900">
              <a:spcBef>
                <a:spcPts val="2100"/>
              </a:spcBef>
              <a:buClr>
                <a:srgbClr val="1F487C"/>
              </a:buClr>
              <a:buFont typeface="Arial" panose="020B0604020202020204" pitchFamily="34" charset="0"/>
              <a:buChar char="•"/>
              <a:tabLst>
                <a:tab pos="354965" algn="l"/>
              </a:tabLst>
            </a:pPr>
            <a:r>
              <a:rPr lang="en-US" sz="2400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CMF Tool</a:t>
            </a:r>
          </a:p>
          <a:p>
            <a:pPr marL="12700">
              <a:spcBef>
                <a:spcPts val="2100"/>
              </a:spcBef>
              <a:buClr>
                <a:srgbClr val="1F487C"/>
              </a:buClr>
              <a:tabLst>
                <a:tab pos="354965" algn="l"/>
              </a:tabLst>
            </a:pPr>
            <a:endParaRPr lang="en-US" sz="2400" dirty="0">
              <a:solidFill>
                <a:srgbClr val="1E1C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69900" algn="l">
              <a:spcBef>
                <a:spcPts val="39"/>
              </a:spcBef>
              <a:buClr>
                <a:srgbClr val="1F487C"/>
              </a:buClr>
              <a:tabLst>
                <a:tab pos="756285" algn="l"/>
              </a:tabLst>
            </a:pPr>
            <a:r>
              <a:rPr lang="en-US" sz="2400" b="1" u="sng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NEXT: </a:t>
            </a:r>
            <a:r>
              <a:rPr lang="en-US" sz="2400" dirty="0">
                <a:solidFill>
                  <a:srgbClr val="1E1C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 NIEM NDR v6.0 PSD01 to PS</a:t>
            </a:r>
          </a:p>
          <a:p>
            <a:pPr marL="469900" lvl="1" algn="l">
              <a:spcBef>
                <a:spcPts val="675"/>
              </a:spcBef>
              <a:buClr>
                <a:srgbClr val="1F487C"/>
              </a:buClr>
              <a:tabLst>
                <a:tab pos="756285" algn="l"/>
              </a:tabLst>
            </a:pPr>
            <a:endParaRPr lang="en-US" sz="2800" dirty="0">
              <a:solidFill>
                <a:srgbClr val="1E1C1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C1185-8CDC-3741-E63E-B1CC8D044BAC}"/>
              </a:ext>
            </a:extLst>
          </p:cNvPr>
          <p:cNvSpPr txBox="1"/>
          <p:nvPr/>
        </p:nvSpPr>
        <p:spPr>
          <a:xfrm>
            <a:off x="533400" y="37793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1" spc="-40" dirty="0">
                <a:solidFill>
                  <a:srgbClr val="004383"/>
                </a:solidFill>
                <a:latin typeface="Arial"/>
                <a:cs typeface="Arial"/>
              </a:rPr>
              <a:t>NTAC TSC</a:t>
            </a:r>
            <a:r>
              <a:rPr lang="en-US" sz="2800" b="1" spc="-70" dirty="0">
                <a:solidFill>
                  <a:srgbClr val="004383"/>
                </a:solidFill>
                <a:latin typeface="Arial"/>
                <a:cs typeface="Arial"/>
              </a:rPr>
              <a:t> </a:t>
            </a:r>
            <a:r>
              <a:rPr lang="en-US" sz="2800" b="1" spc="-30" dirty="0">
                <a:solidFill>
                  <a:srgbClr val="004383"/>
                </a:solidFill>
                <a:latin typeface="Arial"/>
                <a:cs typeface="Arial"/>
              </a:rPr>
              <a:t>UPDATE</a:t>
            </a:r>
            <a:endParaRPr lang="en-US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87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NBAC</a:t>
            </a:r>
            <a:r>
              <a:rPr sz="3200" spc="-25" dirty="0"/>
              <a:t> </a:t>
            </a:r>
            <a:r>
              <a:rPr sz="3200" dirty="0"/>
              <a:t>TSC</a:t>
            </a:r>
            <a:r>
              <a:rPr sz="3200" spc="-20" dirty="0"/>
              <a:t> </a:t>
            </a:r>
            <a:r>
              <a:rPr sz="3200" spc="-30" dirty="0"/>
              <a:t>UPDATE</a:t>
            </a:r>
            <a:endParaRPr sz="3200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152906"/>
            <a:ext cx="10753725" cy="284885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Obtain</a:t>
            </a:r>
            <a:r>
              <a:rPr sz="2400" spc="-35" dirty="0">
                <a:solidFill>
                  <a:srgbClr val="334052"/>
                </a:solidFill>
                <a:latin typeface="Arial"/>
                <a:cs typeface="Arial"/>
              </a:rPr>
              <a:t>  </a:t>
            </a:r>
            <a:r>
              <a:rPr sz="2400" spc="-10" dirty="0">
                <a:solidFill>
                  <a:srgbClr val="334052"/>
                </a:solidFill>
                <a:latin typeface="Arial"/>
                <a:cs typeface="Arial"/>
              </a:rPr>
              <a:t>Statements-of-</a:t>
            </a: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Use</a:t>
            </a:r>
            <a:r>
              <a:rPr sz="24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for</a:t>
            </a:r>
            <a:r>
              <a:rPr sz="24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NIEM</a:t>
            </a:r>
            <a:r>
              <a:rPr sz="24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Model</a:t>
            </a:r>
            <a:r>
              <a:rPr sz="24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v6.0</a:t>
            </a:r>
            <a:r>
              <a:rPr sz="24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334052"/>
                </a:solidFill>
                <a:latin typeface="Arial"/>
                <a:cs typeface="Arial"/>
              </a:rPr>
              <a:t>PS02</a:t>
            </a:r>
            <a:endParaRPr sz="24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2400" spc="-10" dirty="0">
                <a:solidFill>
                  <a:srgbClr val="334052"/>
                </a:solidFill>
                <a:latin typeface="Arial"/>
                <a:cs typeface="Arial"/>
              </a:rPr>
              <a:t>Onboard:</a:t>
            </a:r>
            <a:endParaRPr sz="24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2000" dirty="0">
                <a:solidFill>
                  <a:srgbClr val="334052"/>
                </a:solidFill>
                <a:latin typeface="Arial"/>
                <a:cs typeface="Arial"/>
              </a:rPr>
              <a:t>Forensics Domain/Sub-Committee</a:t>
            </a: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2000" dirty="0">
                <a:solidFill>
                  <a:srgbClr val="334052"/>
                </a:solidFill>
                <a:latin typeface="Arial"/>
                <a:cs typeface="Arial"/>
              </a:rPr>
              <a:t>Analytical</a:t>
            </a:r>
            <a:r>
              <a:rPr sz="2000" spc="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4052"/>
                </a:solidFill>
                <a:latin typeface="Arial"/>
                <a:cs typeface="Arial"/>
              </a:rPr>
              <a:t>Laborator</a:t>
            </a:r>
            <a:r>
              <a:rPr lang="en-US" sz="2000" dirty="0">
                <a:solidFill>
                  <a:srgbClr val="334052"/>
                </a:solidFill>
                <a:latin typeface="Arial"/>
                <a:cs typeface="Arial"/>
              </a:rPr>
              <a:t>ies</a:t>
            </a:r>
            <a:r>
              <a:rPr sz="20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34052"/>
                </a:solidFill>
                <a:latin typeface="Arial"/>
                <a:cs typeface="Arial"/>
              </a:rPr>
              <a:t>Domain/Sub-Committee</a:t>
            </a:r>
            <a:endParaRPr sz="20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2000" dirty="0">
                <a:solidFill>
                  <a:srgbClr val="334052"/>
                </a:solidFill>
                <a:latin typeface="Arial"/>
                <a:cs typeface="Arial"/>
              </a:rPr>
              <a:t>Identity</a:t>
            </a:r>
            <a:r>
              <a:rPr sz="2000" spc="-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334052"/>
                </a:solidFill>
                <a:latin typeface="Arial"/>
                <a:cs typeface="Arial"/>
              </a:rPr>
              <a:t>Management</a:t>
            </a:r>
            <a:r>
              <a:rPr sz="20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334052"/>
                </a:solidFill>
                <a:latin typeface="Arial"/>
                <a:cs typeface="Arial"/>
              </a:rPr>
              <a:t>Domain/Sub-Committee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155"/>
              </a:spcBef>
              <a:buClr>
                <a:srgbClr val="1F487C"/>
              </a:buClr>
              <a:buFont typeface="Arial"/>
              <a:buChar char="–"/>
            </a:pPr>
            <a:endParaRPr sz="2000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1F487C"/>
              </a:buClr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Assist</a:t>
            </a:r>
            <a:r>
              <a:rPr sz="24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Defense</a:t>
            </a:r>
            <a:r>
              <a:rPr sz="24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Forensics</a:t>
            </a:r>
            <a:r>
              <a:rPr sz="24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with</a:t>
            </a:r>
            <a:r>
              <a:rPr sz="24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34052"/>
                </a:solidFill>
                <a:latin typeface="Arial"/>
                <a:cs typeface="Arial"/>
              </a:rPr>
              <a:t>content</a:t>
            </a:r>
            <a:r>
              <a:rPr sz="24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334052"/>
                </a:solidFill>
                <a:latin typeface="Arial"/>
                <a:cs typeface="Arial"/>
              </a:rPr>
              <a:t>contributions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487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NMO</a:t>
            </a:r>
            <a:r>
              <a:rPr sz="3200" spc="-20" dirty="0"/>
              <a:t> </a:t>
            </a:r>
            <a:r>
              <a:rPr sz="3200" dirty="0"/>
              <a:t>TSC</a:t>
            </a:r>
            <a:r>
              <a:rPr sz="3200" spc="-20" dirty="0"/>
              <a:t> </a:t>
            </a:r>
            <a:r>
              <a:rPr sz="3200" spc="-30" dirty="0"/>
              <a:t>UPDATE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6053709" y="641625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>
                <a:solidFill>
                  <a:srgbClr val="1F487C"/>
                </a:solidFill>
                <a:latin typeface="Arial"/>
                <a:cs typeface="Arial"/>
              </a:rPr>
              <a:t>46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2CAFEFE-799B-8638-1D70-64F937A15C5A}"/>
              </a:ext>
            </a:extLst>
          </p:cNvPr>
          <p:cNvSpPr txBox="1">
            <a:spLocks/>
          </p:cNvSpPr>
          <p:nvPr/>
        </p:nvSpPr>
        <p:spPr>
          <a:xfrm>
            <a:off x="514113" y="1196170"/>
            <a:ext cx="11079192" cy="5220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24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20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•"/>
              <a:defRPr sz="18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–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Arial"/>
              <a:buChar char="»"/>
              <a:defRPr sz="1600" kern="1200">
                <a:solidFill>
                  <a:srgbClr val="33405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Hosted TSC Co-Chairs’ meeting 16-17 April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Conducted LMS training/ test 6-8 May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F497D"/>
              </a:buClr>
              <a:buSzTx/>
              <a:buFont typeface="Arial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Implements NDR and NIEM Model Version 6.0</a:t>
            </a:r>
          </a:p>
          <a:p>
            <a:pPr marL="400050">
              <a:buClr>
                <a:srgbClr val="1F497D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Raise Capital</a:t>
            </a:r>
          </a:p>
          <a:p>
            <a:pPr marL="800100" lvl="1">
              <a:buClr>
                <a:srgbClr val="1F497D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Sponsorship (April Meeting capture list &amp; continuing work with OASIS Business Development)</a:t>
            </a:r>
          </a:p>
          <a:p>
            <a:pPr marL="800100" lvl="1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Monetizing services</a:t>
            </a:r>
          </a:p>
          <a:p>
            <a:pPr marL="1200150" lvl="2">
              <a:buClr>
                <a:srgbClr val="1F497D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Training</a:t>
            </a:r>
          </a:p>
          <a:p>
            <a:pPr marL="1200150" lvl="2">
              <a:buClr>
                <a:srgbClr val="1F497D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 Support</a:t>
            </a:r>
          </a:p>
          <a:p>
            <a:pPr marL="800100" lvl="1">
              <a:buClr>
                <a:srgbClr val="1F497D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TSC Working Group (WG) Recommendations –TBD</a:t>
            </a:r>
          </a:p>
          <a:p>
            <a:pPr marL="400050">
              <a:buClr>
                <a:srgbClr val="1F497D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Reduce DoD Footprint</a:t>
            </a:r>
          </a:p>
          <a:p>
            <a:pPr marL="800100" lvl="1">
              <a:buClr>
                <a:srgbClr val="1F497D"/>
              </a:buClr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Transition</a:t>
            </a:r>
          </a:p>
          <a:p>
            <a:pPr marL="800100" lvl="1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Update TSC Roles and Responsibilities/Governance – tasked to TSC WG</a:t>
            </a:r>
          </a:p>
          <a:p>
            <a:pPr marL="400050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NIEMOpen Reveal, 8 October @ NPC 8 AM-12 Noon</a:t>
            </a:r>
          </a:p>
          <a:p>
            <a:pPr marL="800100" lvl="1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NIEM Excellence Awards</a:t>
            </a:r>
          </a:p>
          <a:p>
            <a:pPr marL="1200150" lvl="2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How to nominate, due dates</a:t>
            </a:r>
          </a:p>
          <a:p>
            <a:pPr marL="400050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NIEMOpen Future</a:t>
            </a:r>
          </a:p>
          <a:p>
            <a:pPr marL="800100" lvl="1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Vision</a:t>
            </a:r>
          </a:p>
          <a:p>
            <a:pPr marL="800100" lvl="1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Good News Stories</a:t>
            </a:r>
          </a:p>
          <a:p>
            <a:pPr marL="1200150" lvl="2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v6.0 NDR &amp; Model</a:t>
            </a:r>
          </a:p>
          <a:p>
            <a:pPr marL="1200150" lvl="2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Major Milestone - Poised to advance NIEM Model specification to OASIS Standard (OS)</a:t>
            </a:r>
          </a:p>
          <a:p>
            <a:pPr marL="1200150" lvl="2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New Tooling (CMF, API 2.0, MEP)</a:t>
            </a:r>
          </a:p>
          <a:p>
            <a:pPr marL="800100" lvl="1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Forward Looking:</a:t>
            </a:r>
          </a:p>
          <a:p>
            <a:pPr marL="1200150" lvl="2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Support for AI, ontologies, knowledge graphs</a:t>
            </a:r>
          </a:p>
          <a:p>
            <a:pPr marL="1200150" lvl="2">
              <a:buClr>
                <a:srgbClr val="1F497D"/>
              </a:buClr>
            </a:pPr>
            <a:r>
              <a:rPr lang="en-US" dirty="0">
                <a:solidFill>
                  <a:srgbClr val="000000"/>
                </a:solidFill>
                <a:latin typeface="Arial"/>
              </a:rPr>
              <a:t>Efficient collaboration with other models/standards</a:t>
            </a:r>
          </a:p>
          <a:p>
            <a:pPr marL="800100" lvl="1">
              <a:buClr>
                <a:srgbClr val="1F497D"/>
              </a:buClr>
            </a:pP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1200150" lvl="2">
              <a:buClr>
                <a:srgbClr val="1F497D"/>
              </a:buClr>
            </a:pP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800100" lvl="1">
              <a:buClr>
                <a:srgbClr val="1F497D"/>
              </a:buClr>
            </a:pP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800100" lvl="1">
              <a:buClr>
                <a:srgbClr val="1F497D"/>
              </a:buClr>
            </a:pP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400050">
              <a:buClr>
                <a:srgbClr val="1F497D"/>
              </a:buClr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00050">
              <a:buClr>
                <a:srgbClr val="1F497D"/>
              </a:buClr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1353"/>
            <a:ext cx="26047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10" dirty="0">
                <a:solidFill>
                  <a:srgbClr val="00516F"/>
                </a:solidFill>
              </a:rPr>
              <a:t>RESOURCES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6708112" y="3906656"/>
            <a:ext cx="1276350" cy="1464310"/>
            <a:chOff x="6708112" y="3906656"/>
            <a:chExt cx="1276350" cy="1464310"/>
          </a:xfrm>
        </p:grpSpPr>
        <p:pic>
          <p:nvPicPr>
            <p:cNvPr id="4" name="object 4">
              <a:hlinkClick r:id="rId2"/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8112" y="3906656"/>
              <a:ext cx="1147118" cy="288271"/>
            </a:xfrm>
            <a:prstGeom prst="rect">
              <a:avLst/>
            </a:prstGeom>
          </p:spPr>
        </p:pic>
        <p:pic>
          <p:nvPicPr>
            <p:cNvPr id="5" name="object 5">
              <a:hlinkClick r:id="rId4"/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7415" y="4142231"/>
              <a:ext cx="1226820" cy="1228344"/>
            </a:xfrm>
            <a:prstGeom prst="rect">
              <a:avLst/>
            </a:prstGeom>
          </p:spPr>
        </p:pic>
      </p:grpSp>
      <p:pic>
        <p:nvPicPr>
          <p:cNvPr id="6" name="object 6">
            <a:hlinkClick r:id="rId6"/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70447" y="416051"/>
            <a:ext cx="2727959" cy="6019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086855" y="1098803"/>
            <a:ext cx="2401824" cy="670560"/>
          </a:xfrm>
          <a:prstGeom prst="rect">
            <a:avLst/>
          </a:prstGeom>
        </p:spPr>
      </p:pic>
      <p:pic>
        <p:nvPicPr>
          <p:cNvPr id="8" name="object 8">
            <a:hlinkClick r:id="rId9"/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92516" y="2732532"/>
            <a:ext cx="1009959" cy="90373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45702" y="430154"/>
            <a:ext cx="2493010" cy="127825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</a:pP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Follow</a:t>
            </a:r>
            <a:r>
              <a:rPr sz="18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Us</a:t>
            </a:r>
            <a:r>
              <a:rPr sz="18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454545"/>
                </a:solidFill>
                <a:latin typeface="Arial"/>
                <a:cs typeface="Arial"/>
              </a:rPr>
              <a:t>On</a:t>
            </a:r>
            <a:r>
              <a:rPr sz="180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454545"/>
                </a:solidFill>
                <a:latin typeface="Arial"/>
                <a:cs typeface="Arial"/>
              </a:rPr>
              <a:t>Twitter</a:t>
            </a:r>
            <a:endParaRPr sz="1800">
              <a:latin typeface="Arial"/>
              <a:cs typeface="Arial"/>
            </a:endParaRPr>
          </a:p>
          <a:p>
            <a:pPr marL="638175" marR="5080" algn="just">
              <a:lnSpc>
                <a:spcPct val="100000"/>
              </a:lnSpc>
              <a:spcBef>
                <a:spcPts val="910"/>
              </a:spcBef>
            </a:pPr>
            <a:r>
              <a:rPr sz="1600" u="sng" spc="-2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1"/>
              </a:rPr>
              <a:t>https://twitter.com/NI</a:t>
            </a:r>
            <a:r>
              <a:rPr sz="1600" u="none" spc="-2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1"/>
              </a:rPr>
              <a:t>EMconnects?ref_src=t</a:t>
            </a:r>
            <a:r>
              <a:rPr sz="1600" u="none" spc="-1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1"/>
              </a:rPr>
              <a:t>wsrc%5Etfw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836152" y="1737360"/>
            <a:ext cx="676655" cy="67056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679940" y="1833752"/>
            <a:ext cx="19189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3"/>
              </a:rPr>
              <a:t>https://www.linkedin.c</a:t>
            </a:r>
            <a:r>
              <a:rPr sz="1600" u="none" spc="-1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3"/>
              </a:rPr>
              <a:t>om/groups/1903175/p</a:t>
            </a:r>
            <a:r>
              <a:rPr sz="1600" u="none" spc="-1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3"/>
              </a:rPr>
              <a:t>rofile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670035" y="2680716"/>
            <a:ext cx="1007364" cy="56540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9679940" y="2759201"/>
            <a:ext cx="18618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600" u="sng" spc="-2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5"/>
              </a:rPr>
              <a:t>https://www.youtube.</a:t>
            </a:r>
            <a:r>
              <a:rPr sz="1600" u="none" spc="-2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5"/>
              </a:rPr>
              <a:t>com/channel/UCg9qV</a:t>
            </a:r>
            <a:r>
              <a:rPr sz="1600" u="none" spc="-1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600" u="sng" spc="-2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5"/>
              </a:rPr>
              <a:t>22PXLBjG41hc-</a:t>
            </a:r>
            <a:r>
              <a:rPr sz="16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5"/>
              </a:rPr>
              <a:t>EwVrQ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12432" y="1751837"/>
            <a:ext cx="19729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6"/>
              </a:rPr>
              <a:t>https://www.niem.gov/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12432" y="2239213"/>
            <a:ext cx="19037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7"/>
              </a:rPr>
              <a:t>https://niemopen.org/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3527" y="1745742"/>
            <a:ext cx="1176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sz="1600" b="1" u="sng" dirty="0">
                <a:solidFill>
                  <a:srgbClr val="454545"/>
                </a:solidFill>
                <a:uFill>
                  <a:solidFill>
                    <a:srgbClr val="454545"/>
                  </a:solidFill>
                </a:uFill>
                <a:latin typeface="Calibri"/>
                <a:cs typeface="Calibri"/>
              </a:rPr>
              <a:t>Git</a:t>
            </a:r>
            <a:r>
              <a:rPr sz="1600" b="1" u="sng" spc="-15" dirty="0">
                <a:solidFill>
                  <a:srgbClr val="454545"/>
                </a:solidFill>
                <a:uFill>
                  <a:solidFill>
                    <a:srgbClr val="454545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454545"/>
                </a:solidFill>
                <a:uFill>
                  <a:solidFill>
                    <a:srgbClr val="454545"/>
                  </a:solidFill>
                </a:uFill>
                <a:latin typeface="Calibri"/>
                <a:cs typeface="Calibri"/>
              </a:rPr>
              <a:t>Repos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0727" y="1989226"/>
            <a:ext cx="4577080" cy="225679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spc="-10" dirty="0">
                <a:solidFill>
                  <a:srgbClr val="454545"/>
                </a:solidFill>
                <a:latin typeface="Calibri"/>
                <a:cs typeface="Calibri"/>
              </a:rPr>
              <a:t>NIEMOpen</a:t>
            </a:r>
            <a:r>
              <a:rPr sz="1400" spc="-10" dirty="0">
                <a:solidFill>
                  <a:srgbClr val="548ED4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9"/>
              </a:rPr>
              <a:t>https://github.com/niemopen/</a:t>
            </a:r>
            <a:endParaRPr sz="1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spc="-25" dirty="0">
                <a:solidFill>
                  <a:srgbClr val="454545"/>
                </a:solidFill>
                <a:latin typeface="Calibri"/>
                <a:cs typeface="Calibri"/>
              </a:rPr>
              <a:t>NTAC</a:t>
            </a:r>
            <a:r>
              <a:rPr sz="1600" spc="-65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54545"/>
                </a:solidFill>
                <a:latin typeface="Calibri"/>
                <a:cs typeface="Calibri"/>
              </a:rPr>
              <a:t>TSC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90"/>
              </a:spcBef>
              <a:buClr>
                <a:srgbClr val="1F487C"/>
              </a:buClr>
              <a:buFont typeface="Arial"/>
              <a:buChar char="•"/>
              <a:tabLst>
                <a:tab pos="697865" algn="l"/>
              </a:tabLst>
            </a:pPr>
            <a:r>
              <a:rPr sz="105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8"/>
              </a:rPr>
              <a:t>https://github.com/niemopen/ntac-</a:t>
            </a:r>
            <a:r>
              <a:rPr sz="1050" u="sng" spc="-2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8"/>
              </a:rPr>
              <a:t>admin</a:t>
            </a:r>
            <a:endParaRPr sz="105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5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NBAC</a:t>
            </a:r>
            <a:r>
              <a:rPr sz="1600" spc="-60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54545"/>
                </a:solidFill>
                <a:latin typeface="Calibri"/>
                <a:cs typeface="Calibri"/>
              </a:rPr>
              <a:t>TSC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85"/>
              </a:spcBef>
              <a:buClr>
                <a:srgbClr val="1F487C"/>
              </a:buClr>
              <a:buFont typeface="Arial"/>
              <a:buChar char="•"/>
              <a:tabLst>
                <a:tab pos="697865" algn="l"/>
              </a:tabLst>
            </a:pPr>
            <a:r>
              <a:rPr sz="105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9"/>
              </a:rPr>
              <a:t>https://github.com/niemopen/nbac-</a:t>
            </a:r>
            <a:r>
              <a:rPr sz="1050" u="sng" spc="-2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19"/>
              </a:rPr>
              <a:t>admin</a:t>
            </a:r>
            <a:endParaRPr sz="105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5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NMO</a:t>
            </a:r>
            <a:r>
              <a:rPr sz="1600" spc="-35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454545"/>
                </a:solidFill>
                <a:latin typeface="Calibri"/>
                <a:cs typeface="Calibri"/>
              </a:rPr>
              <a:t>TSC</a:t>
            </a:r>
            <a:endParaRPr sz="1600" dirty="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85"/>
              </a:spcBef>
              <a:buClr>
                <a:srgbClr val="1F487C"/>
              </a:buClr>
              <a:buFont typeface="Arial"/>
              <a:buChar char="•"/>
              <a:tabLst>
                <a:tab pos="697865" algn="l"/>
              </a:tabLst>
            </a:pPr>
            <a:r>
              <a:rPr sz="105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20"/>
              </a:rPr>
              <a:t>https://github.com/niemopen/nmo-</a:t>
            </a:r>
            <a:r>
              <a:rPr sz="1050" u="sng" spc="-2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20"/>
              </a:rPr>
              <a:t>admin</a:t>
            </a:r>
            <a:endParaRPr sz="1050" dirty="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254"/>
              </a:spcBef>
            </a:pPr>
            <a:r>
              <a:rPr sz="1050" spc="-50" dirty="0">
                <a:solidFill>
                  <a:srgbClr val="1F487C"/>
                </a:solidFill>
                <a:latin typeface="Arial"/>
                <a:cs typeface="Arial"/>
              </a:rPr>
              <a:t>•</a:t>
            </a:r>
            <a:endParaRPr sz="1050" dirty="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35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NIEMOpen</a:t>
            </a:r>
            <a:r>
              <a:rPr sz="1600" spc="-35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Slack</a:t>
            </a:r>
            <a:r>
              <a:rPr sz="1600" spc="-45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Channel</a:t>
            </a:r>
            <a:r>
              <a:rPr sz="1400" dirty="0">
                <a:solidFill>
                  <a:srgbClr val="548ED4"/>
                </a:solidFill>
                <a:latin typeface="Calibri"/>
                <a:cs typeface="Calibri"/>
              </a:rPr>
              <a:t>:</a:t>
            </a:r>
            <a:r>
              <a:rPr sz="1400" spc="-5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21"/>
              </a:rPr>
              <a:t>https://niemopen.slack.com/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3527" y="4269688"/>
            <a:ext cx="1412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sz="1600" b="1" u="sng" dirty="0">
                <a:solidFill>
                  <a:srgbClr val="454545"/>
                </a:solidFill>
                <a:uFill>
                  <a:solidFill>
                    <a:srgbClr val="454545"/>
                  </a:solidFill>
                </a:uFill>
                <a:latin typeface="Calibri"/>
                <a:cs typeface="Calibri"/>
              </a:rPr>
              <a:t>Mailing</a:t>
            </a:r>
            <a:r>
              <a:rPr sz="1600" b="1" u="sng" spc="-45" dirty="0">
                <a:solidFill>
                  <a:srgbClr val="454545"/>
                </a:solidFill>
                <a:uFill>
                  <a:solidFill>
                    <a:srgbClr val="454545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10" dirty="0">
                <a:solidFill>
                  <a:srgbClr val="454545"/>
                </a:solidFill>
                <a:uFill>
                  <a:solidFill>
                    <a:srgbClr val="454545"/>
                  </a:solidFill>
                </a:uFill>
                <a:latin typeface="Calibri"/>
                <a:cs typeface="Calibri"/>
              </a:rPr>
              <a:t>Lists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0727" y="4513605"/>
            <a:ext cx="4297680" cy="14890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4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spc="-10" dirty="0">
                <a:solidFill>
                  <a:srgbClr val="454545"/>
                </a:solidFill>
                <a:latin typeface="Calibri"/>
                <a:cs typeface="Calibri"/>
              </a:rPr>
              <a:t>NIEMOpen</a:t>
            </a:r>
            <a:r>
              <a:rPr sz="1400" spc="-10" dirty="0">
                <a:solidFill>
                  <a:srgbClr val="454545"/>
                </a:solidFill>
                <a:latin typeface="Calibri"/>
                <a:cs typeface="Calibri"/>
              </a:rPr>
              <a:t>:</a:t>
            </a:r>
            <a:r>
              <a:rPr sz="1400" spc="150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05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22"/>
              </a:rPr>
              <a:t>https://lists.oasis-open-projects.org/g/niemopen</a:t>
            </a:r>
            <a:endParaRPr sz="105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PGB</a:t>
            </a:r>
            <a:r>
              <a:rPr sz="1400" dirty="0">
                <a:solidFill>
                  <a:srgbClr val="548ED4"/>
                </a:solidFill>
                <a:latin typeface="Calibri"/>
                <a:cs typeface="Calibri"/>
              </a:rPr>
              <a:t>:</a:t>
            </a:r>
            <a:r>
              <a:rPr sz="1400" spc="275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05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23"/>
              </a:rPr>
              <a:t>https://lists.oasis-open-projects.org/g/niemopen-</a:t>
            </a:r>
            <a:r>
              <a:rPr sz="1050" u="sng" spc="-25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23"/>
              </a:rPr>
              <a:t>pgb</a:t>
            </a:r>
            <a:endParaRPr sz="105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spc="-25" dirty="0">
                <a:solidFill>
                  <a:srgbClr val="454545"/>
                </a:solidFill>
                <a:latin typeface="Calibri"/>
                <a:cs typeface="Calibri"/>
              </a:rPr>
              <a:t>NTAC</a:t>
            </a:r>
            <a:r>
              <a:rPr sz="1600" spc="100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TSC</a:t>
            </a:r>
            <a:r>
              <a:rPr sz="1400" dirty="0">
                <a:solidFill>
                  <a:srgbClr val="548ED4"/>
                </a:solidFill>
                <a:latin typeface="Calibri"/>
                <a:cs typeface="Calibri"/>
              </a:rPr>
              <a:t>:</a:t>
            </a:r>
            <a:r>
              <a:rPr sz="1400" spc="9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05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24"/>
              </a:rPr>
              <a:t>https://lists.oasis-open-projects.org/g/niemopen-ntactsc</a:t>
            </a:r>
            <a:endParaRPr sz="105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NBAC</a:t>
            </a:r>
            <a:r>
              <a:rPr sz="1600" spc="125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TSC</a:t>
            </a:r>
            <a:r>
              <a:rPr sz="1050" dirty="0">
                <a:solidFill>
                  <a:srgbClr val="548ED4"/>
                </a:solidFill>
                <a:latin typeface="Calibri"/>
                <a:cs typeface="Calibri"/>
              </a:rPr>
              <a:t>:</a:t>
            </a:r>
            <a:r>
              <a:rPr sz="1050" spc="7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05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25"/>
              </a:rPr>
              <a:t>https://lists.oasis-open-projects.org/g/niemopen-nbactsc</a:t>
            </a:r>
            <a:endParaRPr sz="105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Clr>
                <a:srgbClr val="1F487C"/>
              </a:buClr>
              <a:buFont typeface="Arial"/>
              <a:buChar char="–"/>
              <a:tabLst>
                <a:tab pos="299085" algn="l"/>
              </a:tabLst>
            </a:pP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NMO</a:t>
            </a:r>
            <a:r>
              <a:rPr sz="1600" spc="150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54545"/>
                </a:solidFill>
                <a:latin typeface="Calibri"/>
                <a:cs typeface="Calibri"/>
              </a:rPr>
              <a:t>TSC</a:t>
            </a:r>
            <a:r>
              <a:rPr sz="1050" dirty="0">
                <a:solidFill>
                  <a:srgbClr val="548ED4"/>
                </a:solidFill>
                <a:latin typeface="Calibri"/>
                <a:cs typeface="Calibri"/>
              </a:rPr>
              <a:t>:</a:t>
            </a:r>
            <a:r>
              <a:rPr sz="1050" spc="80" dirty="0">
                <a:solidFill>
                  <a:srgbClr val="548ED4"/>
                </a:solidFill>
                <a:latin typeface="Calibri"/>
                <a:cs typeface="Calibri"/>
              </a:rPr>
              <a:t> </a:t>
            </a:r>
            <a:r>
              <a:rPr sz="1050" u="sng" spc="-10" dirty="0">
                <a:solidFill>
                  <a:srgbClr val="548ED4"/>
                </a:solidFill>
                <a:uFill>
                  <a:solidFill>
                    <a:srgbClr val="548ED4"/>
                  </a:solidFill>
                </a:uFill>
                <a:latin typeface="Calibri"/>
                <a:cs typeface="Calibri"/>
                <a:hlinkClick r:id="rId26"/>
              </a:rPr>
              <a:t>https://lists.oasis-open-projects.org/g/niemopen-nmotsc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8120" y="1191767"/>
            <a:ext cx="5698490" cy="307975"/>
          </a:xfrm>
          <a:prstGeom prst="rect">
            <a:avLst/>
          </a:prstGeom>
          <a:ln w="9525">
            <a:solidFill>
              <a:srgbClr val="17375E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1400" b="1" dirty="0">
                <a:solidFill>
                  <a:srgbClr val="454545"/>
                </a:solidFill>
                <a:latin typeface="Arial"/>
                <a:cs typeface="Arial"/>
              </a:rPr>
              <a:t>Katherine Escobar</a:t>
            </a:r>
            <a:r>
              <a:rPr sz="1400" dirty="0">
                <a:solidFill>
                  <a:srgbClr val="454545"/>
                </a:solidFill>
                <a:latin typeface="Arial"/>
                <a:cs typeface="Arial"/>
              </a:rPr>
              <a:t>,</a:t>
            </a:r>
            <a:r>
              <a:rPr sz="1400" spc="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400" u="sng" spc="-1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27"/>
              </a:rPr>
              <a:t>katherine.b.escobar.civ@mail.mil</a:t>
            </a:r>
            <a:r>
              <a:rPr sz="1400" u="none" spc="-10" dirty="0">
                <a:solidFill>
                  <a:srgbClr val="454545"/>
                </a:solidFill>
                <a:latin typeface="Arial"/>
                <a:cs typeface="Arial"/>
              </a:rPr>
              <a:t>,</a:t>
            </a:r>
            <a:r>
              <a:rPr sz="1400" u="none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400" u="none" spc="-10" dirty="0">
                <a:solidFill>
                  <a:srgbClr val="454545"/>
                </a:solidFill>
                <a:latin typeface="Arial"/>
                <a:cs typeface="Arial"/>
              </a:rPr>
              <a:t>757-203-</a:t>
            </a:r>
            <a:r>
              <a:rPr sz="1400" u="none" spc="-20" dirty="0">
                <a:solidFill>
                  <a:srgbClr val="454545"/>
                </a:solidFill>
                <a:latin typeface="Arial"/>
                <a:cs typeface="Arial"/>
              </a:rPr>
              <a:t>8631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45702" y="3739083"/>
            <a:ext cx="1887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28"/>
              </a:rPr>
              <a:t>IEPD/MEP</a:t>
            </a:r>
            <a:r>
              <a:rPr sz="1800" u="sng" spc="445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28"/>
              </a:rPr>
              <a:t> </a:t>
            </a:r>
            <a:r>
              <a:rPr sz="1800" u="sng" spc="-2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28"/>
              </a:rPr>
              <a:t>REPO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45702" y="4288282"/>
            <a:ext cx="1196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29"/>
              </a:rPr>
              <a:t>MEP</a:t>
            </a:r>
            <a:r>
              <a:rPr sz="1800" u="sng" spc="-8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29"/>
              </a:rPr>
              <a:t> </a:t>
            </a:r>
            <a:r>
              <a:rPr sz="1800" u="sng" spc="-2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29"/>
              </a:rPr>
              <a:t>TOOL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45702" y="4836617"/>
            <a:ext cx="12007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0"/>
              </a:rPr>
              <a:t>CMF</a:t>
            </a:r>
            <a:r>
              <a:rPr sz="1800" u="sng" spc="-4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0"/>
              </a:rPr>
              <a:t> </a:t>
            </a:r>
            <a:r>
              <a:rPr sz="1800" u="sng" spc="-2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0"/>
              </a:rPr>
              <a:t>TOOL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45702" y="5385917"/>
            <a:ext cx="1803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1"/>
              </a:rPr>
              <a:t>NDR</a:t>
            </a:r>
            <a:r>
              <a:rPr sz="1800" u="sng" spc="-15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1"/>
              </a:rPr>
              <a:t> </a:t>
            </a:r>
            <a:r>
              <a:rPr sz="1800" u="sng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1"/>
              </a:rPr>
              <a:t>v6.0</a:t>
            </a:r>
            <a:r>
              <a:rPr sz="1800" u="sng" spc="-35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1"/>
              </a:rPr>
              <a:t> </a:t>
            </a:r>
            <a:r>
              <a:rPr sz="1800" u="sng" spc="-1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1"/>
              </a:rPr>
              <a:t>PSD01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45702" y="5934557"/>
            <a:ext cx="2400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2"/>
              </a:rPr>
              <a:t>NIEM</a:t>
            </a:r>
            <a:r>
              <a:rPr sz="1800" u="sng" spc="-2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2"/>
              </a:rPr>
              <a:t> </a:t>
            </a:r>
            <a:r>
              <a:rPr sz="1800" u="sng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2"/>
              </a:rPr>
              <a:t>Model</a:t>
            </a:r>
            <a:r>
              <a:rPr sz="1800" u="sng" spc="-5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2"/>
              </a:rPr>
              <a:t> </a:t>
            </a:r>
            <a:r>
              <a:rPr sz="1800" u="sng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2"/>
              </a:rPr>
              <a:t>v6.0</a:t>
            </a:r>
            <a:r>
              <a:rPr sz="1800" u="sng" spc="-25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2"/>
              </a:rPr>
              <a:t> </a:t>
            </a:r>
            <a:r>
              <a:rPr sz="1800" u="sng" spc="-2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32"/>
              </a:rPr>
              <a:t>PS02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878823" y="982980"/>
            <a:ext cx="676655" cy="67665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311353"/>
            <a:ext cx="498284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spc="-70" dirty="0">
                <a:solidFill>
                  <a:srgbClr val="00516F"/>
                </a:solidFill>
              </a:rPr>
              <a:t>PGB</a:t>
            </a:r>
            <a:r>
              <a:rPr sz="3200" spc="-185" dirty="0">
                <a:solidFill>
                  <a:srgbClr val="00516F"/>
                </a:solidFill>
              </a:rPr>
              <a:t> </a:t>
            </a:r>
            <a:r>
              <a:rPr sz="3200" spc="-95" dirty="0">
                <a:solidFill>
                  <a:srgbClr val="00516F"/>
                </a:solidFill>
              </a:rPr>
              <a:t>MEETING</a:t>
            </a:r>
            <a:r>
              <a:rPr sz="3200" spc="-200" dirty="0">
                <a:solidFill>
                  <a:srgbClr val="00516F"/>
                </a:solidFill>
              </a:rPr>
              <a:t> </a:t>
            </a:r>
            <a:r>
              <a:rPr sz="3200" spc="-75" dirty="0">
                <a:solidFill>
                  <a:srgbClr val="00516F"/>
                </a:solidFill>
              </a:rPr>
              <a:t>SCHEDULE</a:t>
            </a:r>
            <a:endParaRPr sz="3200" dirty="0"/>
          </a:p>
        </p:txBody>
      </p:sp>
      <p:sp>
        <p:nvSpPr>
          <p:cNvPr id="3" name="object 3"/>
          <p:cNvSpPr/>
          <p:nvPr/>
        </p:nvSpPr>
        <p:spPr>
          <a:xfrm>
            <a:off x="609600" y="1761744"/>
            <a:ext cx="5384800" cy="2659380"/>
          </a:xfrm>
          <a:custGeom>
            <a:avLst/>
            <a:gdLst/>
            <a:ahLst/>
            <a:cxnLst/>
            <a:rect l="l" t="t" r="r" b="b"/>
            <a:pathLst>
              <a:path w="5384800" h="2659379">
                <a:moveTo>
                  <a:pt x="0" y="2659379"/>
                </a:moveTo>
                <a:lnTo>
                  <a:pt x="5384292" y="2659379"/>
                </a:lnTo>
                <a:lnTo>
                  <a:pt x="5384292" y="0"/>
                </a:lnTo>
                <a:lnTo>
                  <a:pt x="0" y="0"/>
                </a:lnTo>
                <a:lnTo>
                  <a:pt x="0" y="2659379"/>
                </a:lnTo>
                <a:close/>
              </a:path>
            </a:pathLst>
          </a:custGeom>
          <a:ln w="9525">
            <a:solidFill>
              <a:srgbClr val="548E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9715" rIns="0" bIns="0" rtlCol="0">
            <a:spAutoFit/>
          </a:bodyPr>
          <a:lstStyle/>
          <a:p>
            <a:pPr marR="20955" algn="ctr">
              <a:lnSpc>
                <a:spcPct val="100000"/>
              </a:lnSpc>
              <a:spcBef>
                <a:spcPts val="2045"/>
              </a:spcBef>
            </a:pPr>
            <a:r>
              <a:rPr dirty="0"/>
              <a:t>NEXT</a:t>
            </a:r>
            <a:r>
              <a:rPr spc="-110" dirty="0"/>
              <a:t> </a:t>
            </a:r>
            <a:r>
              <a:rPr dirty="0"/>
              <a:t>PGB</a:t>
            </a:r>
            <a:r>
              <a:rPr spc="-50" dirty="0"/>
              <a:t> </a:t>
            </a:r>
            <a:r>
              <a:rPr spc="-10" dirty="0"/>
              <a:t>Meeting</a:t>
            </a:r>
          </a:p>
          <a:p>
            <a:pPr marL="399415" indent="-399415">
              <a:lnSpc>
                <a:spcPct val="100000"/>
              </a:lnSpc>
              <a:spcBef>
                <a:spcPts val="1805"/>
              </a:spcBef>
              <a:buClr>
                <a:srgbClr val="1F487C"/>
              </a:buClr>
              <a:buChar char="•"/>
              <a:tabLst>
                <a:tab pos="399415" algn="l"/>
              </a:tabLst>
            </a:pPr>
            <a:r>
              <a:rPr sz="2800" spc="-20" dirty="0">
                <a:solidFill>
                  <a:srgbClr val="334052"/>
                </a:solidFill>
              </a:rPr>
              <a:t>Thursday,</a:t>
            </a:r>
            <a:r>
              <a:rPr sz="2800" spc="-75" dirty="0">
                <a:solidFill>
                  <a:srgbClr val="334052"/>
                </a:solidFill>
              </a:rPr>
              <a:t> </a:t>
            </a:r>
            <a:r>
              <a:rPr lang="en-US" sz="2800" spc="-75" dirty="0">
                <a:solidFill>
                  <a:srgbClr val="334052"/>
                </a:solidFill>
              </a:rPr>
              <a:t>31</a:t>
            </a:r>
            <a:r>
              <a:rPr sz="2800" spc="-75" dirty="0">
                <a:solidFill>
                  <a:srgbClr val="334052"/>
                </a:solidFill>
              </a:rPr>
              <a:t> </a:t>
            </a:r>
            <a:r>
              <a:rPr lang="en-US" sz="2800" spc="-75" dirty="0">
                <a:solidFill>
                  <a:srgbClr val="334052"/>
                </a:solidFill>
              </a:rPr>
              <a:t>July</a:t>
            </a:r>
            <a:r>
              <a:rPr sz="2800" spc="-65" dirty="0">
                <a:solidFill>
                  <a:srgbClr val="334052"/>
                </a:solidFill>
              </a:rPr>
              <a:t> </a:t>
            </a:r>
            <a:r>
              <a:rPr sz="2800" spc="-20" dirty="0">
                <a:solidFill>
                  <a:srgbClr val="334052"/>
                </a:solidFill>
              </a:rPr>
              <a:t>2025</a:t>
            </a:r>
            <a:endParaRPr sz="2800" dirty="0"/>
          </a:p>
          <a:p>
            <a:pPr marL="399415" indent="-399415">
              <a:lnSpc>
                <a:spcPct val="100000"/>
              </a:lnSpc>
              <a:spcBef>
                <a:spcPts val="1805"/>
              </a:spcBef>
              <a:buClr>
                <a:srgbClr val="1F487C"/>
              </a:buClr>
              <a:buChar char="•"/>
              <a:tabLst>
                <a:tab pos="399415" algn="l"/>
              </a:tabLst>
            </a:pPr>
            <a:r>
              <a:rPr sz="2800" dirty="0">
                <a:solidFill>
                  <a:srgbClr val="334052"/>
                </a:solidFill>
              </a:rPr>
              <a:t>Virtual</a:t>
            </a:r>
            <a:r>
              <a:rPr sz="2800" spc="-60" dirty="0">
                <a:solidFill>
                  <a:srgbClr val="334052"/>
                </a:solidFill>
              </a:rPr>
              <a:t> </a:t>
            </a:r>
            <a:r>
              <a:rPr sz="2800" dirty="0">
                <a:solidFill>
                  <a:srgbClr val="334052"/>
                </a:solidFill>
              </a:rPr>
              <a:t>Meeting</a:t>
            </a:r>
            <a:r>
              <a:rPr sz="2800" spc="-35" dirty="0">
                <a:solidFill>
                  <a:srgbClr val="334052"/>
                </a:solidFill>
              </a:rPr>
              <a:t> </a:t>
            </a:r>
            <a:r>
              <a:rPr sz="2800" dirty="0">
                <a:solidFill>
                  <a:srgbClr val="334052"/>
                </a:solidFill>
              </a:rPr>
              <a:t>2</a:t>
            </a:r>
            <a:r>
              <a:rPr sz="2800" spc="-30" dirty="0">
                <a:solidFill>
                  <a:srgbClr val="334052"/>
                </a:solidFill>
              </a:rPr>
              <a:t> </a:t>
            </a:r>
            <a:r>
              <a:rPr sz="2800" dirty="0">
                <a:solidFill>
                  <a:srgbClr val="334052"/>
                </a:solidFill>
              </a:rPr>
              <a:t>–</a:t>
            </a:r>
            <a:r>
              <a:rPr sz="2800" spc="-55" dirty="0">
                <a:solidFill>
                  <a:srgbClr val="334052"/>
                </a:solidFill>
              </a:rPr>
              <a:t> </a:t>
            </a:r>
            <a:r>
              <a:rPr sz="2800" dirty="0">
                <a:solidFill>
                  <a:srgbClr val="334052"/>
                </a:solidFill>
              </a:rPr>
              <a:t>4</a:t>
            </a:r>
            <a:r>
              <a:rPr sz="2800" spc="-55" dirty="0">
                <a:solidFill>
                  <a:srgbClr val="334052"/>
                </a:solidFill>
              </a:rPr>
              <a:t> </a:t>
            </a:r>
            <a:r>
              <a:rPr sz="2800" dirty="0">
                <a:solidFill>
                  <a:srgbClr val="334052"/>
                </a:solidFill>
              </a:rPr>
              <a:t>PM</a:t>
            </a:r>
            <a:r>
              <a:rPr sz="2800" spc="-40" dirty="0">
                <a:solidFill>
                  <a:srgbClr val="334052"/>
                </a:solidFill>
              </a:rPr>
              <a:t> </a:t>
            </a:r>
            <a:r>
              <a:rPr sz="2800" spc="-25" dirty="0">
                <a:solidFill>
                  <a:srgbClr val="334052"/>
                </a:solidFill>
              </a:rPr>
              <a:t>EDT</a:t>
            </a:r>
            <a:endParaRPr sz="2800" dirty="0"/>
          </a:p>
          <a:p>
            <a:pPr marL="400685">
              <a:lnSpc>
                <a:spcPct val="100000"/>
              </a:lnSpc>
              <a:spcBef>
                <a:spcPts val="1755"/>
              </a:spcBef>
              <a:tabLst>
                <a:tab pos="800100" algn="l"/>
              </a:tabLst>
            </a:pPr>
            <a:r>
              <a:rPr sz="1800" spc="-50" dirty="0">
                <a:solidFill>
                  <a:srgbClr val="1F487C"/>
                </a:solidFill>
              </a:rPr>
              <a:t>–</a:t>
            </a:r>
            <a:r>
              <a:rPr sz="1800" dirty="0">
                <a:solidFill>
                  <a:srgbClr val="1F487C"/>
                </a:solidFill>
              </a:rPr>
              <a:t>	</a:t>
            </a:r>
            <a:r>
              <a:rPr sz="1800" dirty="0">
                <a:solidFill>
                  <a:srgbClr val="454545"/>
                </a:solidFill>
                <a:latin typeface="Calibri"/>
                <a:cs typeface="Calibri"/>
              </a:rPr>
              <a:t>Virtual:</a:t>
            </a:r>
            <a:r>
              <a:rPr sz="1800" spc="-15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54545"/>
                </a:solidFill>
                <a:latin typeface="Calibri"/>
                <a:cs typeface="Calibri"/>
              </a:rPr>
              <a:t>MS</a:t>
            </a:r>
            <a:r>
              <a:rPr sz="1800" spc="-30" dirty="0">
                <a:solidFill>
                  <a:srgbClr val="45454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54545"/>
                </a:solidFill>
                <a:latin typeface="Calibri"/>
                <a:cs typeface="Calibri"/>
              </a:rPr>
              <a:t>TEAMS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04532"/>
              </p:ext>
            </p:extLst>
          </p:nvPr>
        </p:nvGraphicFramePr>
        <p:xfrm>
          <a:off x="6392671" y="2066544"/>
          <a:ext cx="5184139" cy="730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0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 gridSpan="4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CY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2025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Meeting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Dates</a:t>
                      </a:r>
                      <a:r>
                        <a:rPr sz="1800" b="1" spc="-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Revised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78C5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Q4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NOV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sz="1800" spc="-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 </a:t>
                      </a:r>
                      <a:r>
                        <a:rPr sz="1800" spc="-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PM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5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EDT</a:t>
                      </a:r>
                      <a:endParaRPr sz="1800" dirty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BF5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8841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ADJOURN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340" y="1556765"/>
            <a:ext cx="4659630" cy="1233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1F487C"/>
              </a:buClr>
              <a:buFont typeface="Arial"/>
              <a:buChar char="•"/>
              <a:tabLst>
                <a:tab pos="355600" algn="l"/>
              </a:tabLst>
            </a:pPr>
            <a:r>
              <a:rPr sz="1800" b="1" u="sng" dirty="0">
                <a:solidFill>
                  <a:srgbClr val="334052"/>
                </a:solidFill>
                <a:uFill>
                  <a:solidFill>
                    <a:srgbClr val="334052"/>
                  </a:solidFill>
                </a:uFill>
                <a:latin typeface="Arial"/>
                <a:cs typeface="Arial"/>
              </a:rPr>
              <a:t>Chair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:</a:t>
            </a:r>
            <a:r>
              <a:rPr sz="1800" u="none" spc="-1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Do</a:t>
            </a:r>
            <a:r>
              <a:rPr sz="1800" u="none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any</a:t>
            </a:r>
            <a:r>
              <a:rPr sz="1800" u="none" spc="-1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of</a:t>
            </a:r>
            <a:r>
              <a:rPr sz="1800" u="none" spc="-1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the</a:t>
            </a:r>
            <a:r>
              <a:rPr sz="1800" u="none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PGB</a:t>
            </a:r>
            <a:r>
              <a:rPr sz="1800" u="none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members</a:t>
            </a:r>
            <a:r>
              <a:rPr sz="1800" u="none" spc="-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or</a:t>
            </a:r>
            <a:r>
              <a:rPr sz="1800" u="none" spc="-1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spc="-25" dirty="0">
                <a:solidFill>
                  <a:srgbClr val="334052"/>
                </a:solidFill>
                <a:latin typeface="Arial"/>
                <a:cs typeface="Arial"/>
              </a:rPr>
              <a:t>our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attending</a:t>
            </a:r>
            <a:r>
              <a:rPr sz="1800" u="none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guests</a:t>
            </a:r>
            <a:r>
              <a:rPr sz="1800" u="none" spc="-1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have</a:t>
            </a:r>
            <a:r>
              <a:rPr sz="1800" u="none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any</a:t>
            </a:r>
            <a:r>
              <a:rPr sz="1800" u="none" spc="-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spc="-10" dirty="0">
                <a:solidFill>
                  <a:srgbClr val="334052"/>
                </a:solidFill>
                <a:latin typeface="Arial"/>
                <a:cs typeface="Arial"/>
              </a:rPr>
              <a:t>questions?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Clr>
                <a:srgbClr val="1F487C"/>
              </a:buClr>
              <a:buFont typeface="Arial"/>
              <a:buChar char="•"/>
            </a:pPr>
            <a:endParaRPr sz="18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sz="1800" b="1" u="sng" dirty="0">
                <a:solidFill>
                  <a:srgbClr val="334052"/>
                </a:solidFill>
                <a:uFill>
                  <a:solidFill>
                    <a:srgbClr val="334052"/>
                  </a:solidFill>
                </a:uFill>
                <a:latin typeface="Arial"/>
                <a:cs typeface="Arial"/>
              </a:rPr>
              <a:t>Chair:</a:t>
            </a:r>
            <a:r>
              <a:rPr sz="1800" b="1" u="sng" spc="-45" dirty="0">
                <a:solidFill>
                  <a:srgbClr val="334052"/>
                </a:solidFill>
                <a:uFill>
                  <a:solidFill>
                    <a:srgbClr val="334052"/>
                  </a:solidFill>
                </a:uFill>
                <a:latin typeface="Arial"/>
                <a:cs typeface="Arial"/>
              </a:rPr>
              <a:t> </a:t>
            </a:r>
            <a:r>
              <a:rPr sz="1800" u="none" dirty="0">
                <a:solidFill>
                  <a:srgbClr val="334052"/>
                </a:solidFill>
                <a:latin typeface="Arial"/>
                <a:cs typeface="Arial"/>
              </a:rPr>
              <a:t>Meeting</a:t>
            </a:r>
            <a:r>
              <a:rPr sz="1800" u="none" spc="-114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800" u="none" spc="-10" dirty="0">
                <a:solidFill>
                  <a:srgbClr val="334052"/>
                </a:solidFill>
                <a:latin typeface="Arial"/>
                <a:cs typeface="Arial"/>
              </a:rPr>
              <a:t>Adjourned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80859" y="3311652"/>
            <a:ext cx="4000500" cy="2667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58100" y="879347"/>
            <a:ext cx="2218944" cy="214426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69366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BACKUPS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4682" y="89992"/>
            <a:ext cx="790829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spc="-10" dirty="0">
                <a:solidFill>
                  <a:srgbClr val="454545"/>
                </a:solidFill>
              </a:rPr>
              <a:t>SPECIFICATION</a:t>
            </a:r>
            <a:r>
              <a:rPr sz="2900" spc="-120" dirty="0">
                <a:solidFill>
                  <a:srgbClr val="454545"/>
                </a:solidFill>
              </a:rPr>
              <a:t> </a:t>
            </a:r>
            <a:r>
              <a:rPr sz="2900" dirty="0">
                <a:solidFill>
                  <a:srgbClr val="454545"/>
                </a:solidFill>
              </a:rPr>
              <a:t>WORKFLOW</a:t>
            </a:r>
            <a:r>
              <a:rPr sz="2900" spc="-200" dirty="0">
                <a:solidFill>
                  <a:srgbClr val="454545"/>
                </a:solidFill>
              </a:rPr>
              <a:t> </a:t>
            </a:r>
            <a:r>
              <a:rPr sz="2900" dirty="0">
                <a:solidFill>
                  <a:srgbClr val="454545"/>
                </a:solidFill>
              </a:rPr>
              <a:t>AND</a:t>
            </a:r>
            <a:r>
              <a:rPr sz="2900" spc="-85" dirty="0">
                <a:solidFill>
                  <a:srgbClr val="454545"/>
                </a:solidFill>
              </a:rPr>
              <a:t> </a:t>
            </a:r>
            <a:r>
              <a:rPr sz="2900" spc="-10" dirty="0">
                <a:solidFill>
                  <a:srgbClr val="454545"/>
                </a:solidFill>
              </a:rPr>
              <a:t>TIMELINE</a:t>
            </a:r>
            <a:endParaRPr sz="2900"/>
          </a:p>
        </p:txBody>
      </p:sp>
      <p:grpSp>
        <p:nvGrpSpPr>
          <p:cNvPr id="3" name="object 3"/>
          <p:cNvGrpSpPr/>
          <p:nvPr/>
        </p:nvGrpSpPr>
        <p:grpSpPr>
          <a:xfrm>
            <a:off x="581977" y="3264217"/>
            <a:ext cx="1411605" cy="773430"/>
            <a:chOff x="581977" y="3264217"/>
            <a:chExt cx="1411605" cy="77343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5216" y="3267455"/>
              <a:ext cx="1403604" cy="76504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6740" y="3268979"/>
              <a:ext cx="1402080" cy="763905"/>
            </a:xfrm>
            <a:custGeom>
              <a:avLst/>
              <a:gdLst/>
              <a:ahLst/>
              <a:cxnLst/>
              <a:rect l="l" t="t" r="r" b="b"/>
              <a:pathLst>
                <a:path w="1402080" h="763904">
                  <a:moveTo>
                    <a:pt x="0" y="763523"/>
                  </a:moveTo>
                  <a:lnTo>
                    <a:pt x="1402080" y="763523"/>
                  </a:lnTo>
                  <a:lnTo>
                    <a:pt x="1402080" y="0"/>
                  </a:lnTo>
                  <a:lnTo>
                    <a:pt x="0" y="0"/>
                  </a:lnTo>
                  <a:lnTo>
                    <a:pt x="0" y="763523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88238" y="3328822"/>
            <a:ext cx="1203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375" marR="30480" indent="-295910">
              <a:lnSpc>
                <a:spcPct val="12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1F487C"/>
                </a:solidFill>
                <a:latin typeface="Arial"/>
                <a:cs typeface="Arial"/>
              </a:rPr>
              <a:t>Project</a:t>
            </a:r>
            <a:r>
              <a:rPr sz="1000" b="1" spc="-4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1F487C"/>
                </a:solidFill>
                <a:latin typeface="Arial"/>
                <a:cs typeface="Arial"/>
              </a:rPr>
              <a:t>Specification </a:t>
            </a:r>
            <a:r>
              <a:rPr sz="1000" b="1" spc="-10" dirty="0">
                <a:solidFill>
                  <a:srgbClr val="1F487C"/>
                </a:solidFill>
                <a:latin typeface="Arial"/>
                <a:cs typeface="Arial"/>
              </a:rPr>
              <a:t>Draft(s)</a:t>
            </a:r>
            <a:r>
              <a:rPr sz="1200" b="1" spc="-15" baseline="24305" dirty="0">
                <a:solidFill>
                  <a:srgbClr val="FF0000"/>
                </a:solidFill>
                <a:latin typeface="Arial"/>
                <a:cs typeface="Arial"/>
              </a:rPr>
              <a:t>1,3</a:t>
            </a:r>
            <a:endParaRPr sz="1200" baseline="24305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6381" y="4468177"/>
            <a:ext cx="1076325" cy="771525"/>
            <a:chOff x="766381" y="4468177"/>
            <a:chExt cx="1076325" cy="7715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620" y="4471416"/>
              <a:ext cx="1068324" cy="7635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71144" y="4472940"/>
              <a:ext cx="1066800" cy="762000"/>
            </a:xfrm>
            <a:custGeom>
              <a:avLst/>
              <a:gdLst/>
              <a:ahLst/>
              <a:cxnLst/>
              <a:rect l="l" t="t" r="r" b="b"/>
              <a:pathLst>
                <a:path w="1066800" h="762000">
                  <a:moveTo>
                    <a:pt x="0" y="381000"/>
                  </a:moveTo>
                  <a:lnTo>
                    <a:pt x="2753" y="342041"/>
                  </a:lnTo>
                  <a:lnTo>
                    <a:pt x="10836" y="304209"/>
                  </a:lnTo>
                  <a:lnTo>
                    <a:pt x="23980" y="267695"/>
                  </a:lnTo>
                  <a:lnTo>
                    <a:pt x="41917" y="232689"/>
                  </a:lnTo>
                  <a:lnTo>
                    <a:pt x="64378" y="199384"/>
                  </a:lnTo>
                  <a:lnTo>
                    <a:pt x="91096" y="167971"/>
                  </a:lnTo>
                  <a:lnTo>
                    <a:pt x="121802" y="138640"/>
                  </a:lnTo>
                  <a:lnTo>
                    <a:pt x="156229" y="111585"/>
                  </a:lnTo>
                  <a:lnTo>
                    <a:pt x="194107" y="86995"/>
                  </a:lnTo>
                  <a:lnTo>
                    <a:pt x="235170" y="65063"/>
                  </a:lnTo>
                  <a:lnTo>
                    <a:pt x="279149" y="45980"/>
                  </a:lnTo>
                  <a:lnTo>
                    <a:pt x="325776" y="29938"/>
                  </a:lnTo>
                  <a:lnTo>
                    <a:pt x="374782" y="17127"/>
                  </a:lnTo>
                  <a:lnTo>
                    <a:pt x="425901" y="7739"/>
                  </a:lnTo>
                  <a:lnTo>
                    <a:pt x="478862" y="1966"/>
                  </a:lnTo>
                  <a:lnTo>
                    <a:pt x="533400" y="0"/>
                  </a:lnTo>
                  <a:lnTo>
                    <a:pt x="587945" y="1966"/>
                  </a:lnTo>
                  <a:lnTo>
                    <a:pt x="640913" y="7739"/>
                  </a:lnTo>
                  <a:lnTo>
                    <a:pt x="692035" y="17127"/>
                  </a:lnTo>
                  <a:lnTo>
                    <a:pt x="741045" y="29938"/>
                  </a:lnTo>
                  <a:lnTo>
                    <a:pt x="787672" y="45980"/>
                  </a:lnTo>
                  <a:lnTo>
                    <a:pt x="831651" y="65063"/>
                  </a:lnTo>
                  <a:lnTo>
                    <a:pt x="872713" y="86995"/>
                  </a:lnTo>
                  <a:lnTo>
                    <a:pt x="910590" y="111585"/>
                  </a:lnTo>
                  <a:lnTo>
                    <a:pt x="945013" y="138640"/>
                  </a:lnTo>
                  <a:lnTo>
                    <a:pt x="975717" y="167971"/>
                  </a:lnTo>
                  <a:lnTo>
                    <a:pt x="1002431" y="199384"/>
                  </a:lnTo>
                  <a:lnTo>
                    <a:pt x="1024890" y="232689"/>
                  </a:lnTo>
                  <a:lnTo>
                    <a:pt x="1042823" y="267695"/>
                  </a:lnTo>
                  <a:lnTo>
                    <a:pt x="1055965" y="304209"/>
                  </a:lnTo>
                  <a:lnTo>
                    <a:pt x="1064046" y="342041"/>
                  </a:lnTo>
                  <a:lnTo>
                    <a:pt x="1066800" y="381000"/>
                  </a:lnTo>
                  <a:lnTo>
                    <a:pt x="1064046" y="419958"/>
                  </a:lnTo>
                  <a:lnTo>
                    <a:pt x="1055965" y="457790"/>
                  </a:lnTo>
                  <a:lnTo>
                    <a:pt x="1042823" y="494304"/>
                  </a:lnTo>
                  <a:lnTo>
                    <a:pt x="1024889" y="529310"/>
                  </a:lnTo>
                  <a:lnTo>
                    <a:pt x="1002431" y="562615"/>
                  </a:lnTo>
                  <a:lnTo>
                    <a:pt x="975717" y="594028"/>
                  </a:lnTo>
                  <a:lnTo>
                    <a:pt x="945013" y="623359"/>
                  </a:lnTo>
                  <a:lnTo>
                    <a:pt x="910589" y="650414"/>
                  </a:lnTo>
                  <a:lnTo>
                    <a:pt x="872713" y="675004"/>
                  </a:lnTo>
                  <a:lnTo>
                    <a:pt x="831651" y="696936"/>
                  </a:lnTo>
                  <a:lnTo>
                    <a:pt x="787672" y="716019"/>
                  </a:lnTo>
                  <a:lnTo>
                    <a:pt x="741044" y="732061"/>
                  </a:lnTo>
                  <a:lnTo>
                    <a:pt x="692035" y="744872"/>
                  </a:lnTo>
                  <a:lnTo>
                    <a:pt x="640913" y="754260"/>
                  </a:lnTo>
                  <a:lnTo>
                    <a:pt x="587945" y="760033"/>
                  </a:lnTo>
                  <a:lnTo>
                    <a:pt x="533400" y="762000"/>
                  </a:lnTo>
                  <a:lnTo>
                    <a:pt x="478862" y="760033"/>
                  </a:lnTo>
                  <a:lnTo>
                    <a:pt x="425901" y="754260"/>
                  </a:lnTo>
                  <a:lnTo>
                    <a:pt x="374782" y="744872"/>
                  </a:lnTo>
                  <a:lnTo>
                    <a:pt x="325776" y="732061"/>
                  </a:lnTo>
                  <a:lnTo>
                    <a:pt x="279149" y="716019"/>
                  </a:lnTo>
                  <a:lnTo>
                    <a:pt x="235170" y="696936"/>
                  </a:lnTo>
                  <a:lnTo>
                    <a:pt x="194107" y="675004"/>
                  </a:lnTo>
                  <a:lnTo>
                    <a:pt x="156229" y="650414"/>
                  </a:lnTo>
                  <a:lnTo>
                    <a:pt x="121802" y="623359"/>
                  </a:lnTo>
                  <a:lnTo>
                    <a:pt x="91096" y="594028"/>
                  </a:lnTo>
                  <a:lnTo>
                    <a:pt x="64378" y="562615"/>
                  </a:lnTo>
                  <a:lnTo>
                    <a:pt x="41917" y="529310"/>
                  </a:lnTo>
                  <a:lnTo>
                    <a:pt x="23980" y="494304"/>
                  </a:lnTo>
                  <a:lnTo>
                    <a:pt x="10836" y="457790"/>
                  </a:lnTo>
                  <a:lnTo>
                    <a:pt x="2753" y="419958"/>
                  </a:lnTo>
                  <a:lnTo>
                    <a:pt x="0" y="381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98600" y="4644669"/>
            <a:ext cx="418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" marR="5080" indent="-47625">
              <a:lnSpc>
                <a:spcPct val="120000"/>
              </a:lnSpc>
              <a:spcBef>
                <a:spcPts val="100"/>
              </a:spcBef>
            </a:pPr>
            <a:r>
              <a:rPr sz="1000" b="1" spc="-55" dirty="0">
                <a:solidFill>
                  <a:srgbClr val="1F487C"/>
                </a:solidFill>
                <a:latin typeface="Arial"/>
                <a:cs typeface="Arial"/>
              </a:rPr>
              <a:t>GitHub </a:t>
            </a:r>
            <a:r>
              <a:rPr sz="1000" b="1" spc="-20" dirty="0">
                <a:solidFill>
                  <a:srgbClr val="1F487C"/>
                </a:solidFill>
                <a:latin typeface="Arial"/>
                <a:cs typeface="Arial"/>
              </a:rPr>
              <a:t>Repo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1321" y="3209353"/>
            <a:ext cx="1585595" cy="883285"/>
            <a:chOff x="2191321" y="3209353"/>
            <a:chExt cx="1585595" cy="88328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559" y="3212592"/>
              <a:ext cx="1577339" cy="8747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196083" y="3214116"/>
              <a:ext cx="1576070" cy="873760"/>
            </a:xfrm>
            <a:custGeom>
              <a:avLst/>
              <a:gdLst/>
              <a:ahLst/>
              <a:cxnLst/>
              <a:rect l="l" t="t" r="r" b="b"/>
              <a:pathLst>
                <a:path w="1576070" h="873760">
                  <a:moveTo>
                    <a:pt x="0" y="436626"/>
                  </a:moveTo>
                  <a:lnTo>
                    <a:pt x="787908" y="0"/>
                  </a:lnTo>
                  <a:lnTo>
                    <a:pt x="1575816" y="436626"/>
                  </a:lnTo>
                  <a:lnTo>
                    <a:pt x="787908" y="873252"/>
                  </a:lnTo>
                  <a:lnTo>
                    <a:pt x="0" y="43662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08910" y="3519296"/>
            <a:ext cx="55816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1F487C"/>
                </a:solidFill>
                <a:latin typeface="Arial"/>
                <a:cs typeface="Arial"/>
              </a:rPr>
              <a:t>DRAFT</a:t>
            </a:r>
            <a:r>
              <a:rPr sz="800" b="1" spc="-8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F487C"/>
                </a:solidFill>
                <a:latin typeface="Arial"/>
                <a:cs typeface="Arial"/>
              </a:rPr>
              <a:t>PSD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1582" y="3811600"/>
            <a:ext cx="419734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0" dirty="0">
                <a:solidFill>
                  <a:srgbClr val="1F487C"/>
                </a:solidFill>
                <a:latin typeface="Arial"/>
                <a:cs typeface="Arial"/>
              </a:rPr>
              <a:t>Approval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70454" y="3665601"/>
            <a:ext cx="352425" cy="24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875"/>
              </a:lnSpc>
              <a:spcBef>
                <a:spcPts val="100"/>
              </a:spcBef>
            </a:pPr>
            <a:r>
              <a:rPr sz="800" b="1" spc="-25" dirty="0">
                <a:solidFill>
                  <a:srgbClr val="1F487C"/>
                </a:solidFill>
                <a:latin typeface="Arial"/>
                <a:cs typeface="Arial"/>
              </a:rPr>
              <a:t>PGB</a:t>
            </a:r>
            <a:endParaRPr sz="800" dirty="0">
              <a:latin typeface="Arial"/>
              <a:cs typeface="Arial"/>
            </a:endParaRPr>
          </a:p>
          <a:p>
            <a:pPr marR="5080" algn="r">
              <a:lnSpc>
                <a:spcPts val="875"/>
              </a:lnSpc>
            </a:pPr>
            <a:r>
              <a:rPr sz="800" b="1" spc="-50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800" dirty="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716333" y="3209353"/>
            <a:ext cx="1586865" cy="1033780"/>
            <a:chOff x="5716333" y="3209353"/>
            <a:chExt cx="1586865" cy="103378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9572" y="3212592"/>
              <a:ext cx="1578863" cy="102565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21096" y="3214116"/>
              <a:ext cx="1577340" cy="1024255"/>
            </a:xfrm>
            <a:custGeom>
              <a:avLst/>
              <a:gdLst/>
              <a:ahLst/>
              <a:cxnLst/>
              <a:rect l="l" t="t" r="r" b="b"/>
              <a:pathLst>
                <a:path w="1577340" h="1024254">
                  <a:moveTo>
                    <a:pt x="0" y="512064"/>
                  </a:moveTo>
                  <a:lnTo>
                    <a:pt x="788670" y="0"/>
                  </a:lnTo>
                  <a:lnTo>
                    <a:pt x="1577339" y="512064"/>
                  </a:lnTo>
                  <a:lnTo>
                    <a:pt x="788670" y="1024128"/>
                  </a:lnTo>
                  <a:lnTo>
                    <a:pt x="0" y="512064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180709" y="3533368"/>
            <a:ext cx="666750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ctr">
              <a:lnSpc>
                <a:spcPct val="120000"/>
              </a:lnSpc>
              <a:spcBef>
                <a:spcPts val="100"/>
              </a:spcBef>
            </a:pPr>
            <a:r>
              <a:rPr sz="800" b="1" spc="-35" dirty="0">
                <a:solidFill>
                  <a:srgbClr val="1F487C"/>
                </a:solidFill>
                <a:latin typeface="Arial"/>
                <a:cs typeface="Arial"/>
              </a:rPr>
              <a:t>PS</a:t>
            </a:r>
            <a:r>
              <a:rPr sz="800" b="1" spc="-9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F487C"/>
                </a:solidFill>
                <a:latin typeface="Arial"/>
                <a:cs typeface="Arial"/>
              </a:rPr>
              <a:t>Candidate</a:t>
            </a:r>
            <a:r>
              <a:rPr sz="800" b="1" spc="50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F487C"/>
                </a:solidFill>
                <a:latin typeface="Arial"/>
                <a:cs typeface="Arial"/>
              </a:rPr>
              <a:t>OS</a:t>
            </a:r>
            <a:endParaRPr sz="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800" b="1" spc="-25" dirty="0">
                <a:solidFill>
                  <a:srgbClr val="1F487C"/>
                </a:solidFill>
                <a:latin typeface="Arial"/>
                <a:cs typeface="Arial"/>
              </a:rPr>
              <a:t>PGB</a:t>
            </a:r>
            <a:endParaRPr sz="8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800" b="1" spc="-10" dirty="0">
                <a:solidFill>
                  <a:srgbClr val="1F487C"/>
                </a:solidFill>
                <a:latin typeface="Arial"/>
                <a:cs typeface="Arial"/>
              </a:rPr>
              <a:t>Approval</a:t>
            </a:r>
            <a:r>
              <a:rPr sz="1200" b="1" spc="-15" baseline="24305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200" baseline="24305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256853" y="4352353"/>
            <a:ext cx="1285240" cy="1120140"/>
            <a:chOff x="2256853" y="4352353"/>
            <a:chExt cx="1285240" cy="112014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0092" y="4355591"/>
              <a:ext cx="1277111" cy="111155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61616" y="4357115"/>
              <a:ext cx="1275715" cy="1110615"/>
            </a:xfrm>
            <a:custGeom>
              <a:avLst/>
              <a:gdLst/>
              <a:ahLst/>
              <a:cxnLst/>
              <a:rect l="l" t="t" r="r" b="b"/>
              <a:pathLst>
                <a:path w="1275714" h="1110614">
                  <a:moveTo>
                    <a:pt x="0" y="189229"/>
                  </a:moveTo>
                  <a:lnTo>
                    <a:pt x="1098169" y="189229"/>
                  </a:lnTo>
                  <a:lnTo>
                    <a:pt x="1098169" y="928242"/>
                  </a:lnTo>
                  <a:lnTo>
                    <a:pt x="1041396" y="929298"/>
                  </a:lnTo>
                  <a:lnTo>
                    <a:pt x="988524" y="932336"/>
                  </a:lnTo>
                  <a:lnTo>
                    <a:pt x="939254" y="937161"/>
                  </a:lnTo>
                  <a:lnTo>
                    <a:pt x="893286" y="943579"/>
                  </a:lnTo>
                  <a:lnTo>
                    <a:pt x="850318" y="951396"/>
                  </a:lnTo>
                  <a:lnTo>
                    <a:pt x="810051" y="960418"/>
                  </a:lnTo>
                  <a:lnTo>
                    <a:pt x="772185" y="970450"/>
                  </a:lnTo>
                  <a:lnTo>
                    <a:pt x="702455" y="992768"/>
                  </a:lnTo>
                  <a:lnTo>
                    <a:pt x="638726" y="1016795"/>
                  </a:lnTo>
                  <a:lnTo>
                    <a:pt x="578597" y="1040976"/>
                  </a:lnTo>
                  <a:lnTo>
                    <a:pt x="549132" y="1052639"/>
                  </a:lnTo>
                  <a:lnTo>
                    <a:pt x="489900" y="1074138"/>
                  </a:lnTo>
                  <a:lnTo>
                    <a:pt x="428265" y="1091905"/>
                  </a:lnTo>
                  <a:lnTo>
                    <a:pt x="361826" y="1104386"/>
                  </a:lnTo>
                  <a:lnTo>
                    <a:pt x="288181" y="1110026"/>
                  </a:lnTo>
                  <a:lnTo>
                    <a:pt x="247906" y="1109795"/>
                  </a:lnTo>
                  <a:lnTo>
                    <a:pt x="204929" y="1107270"/>
                  </a:lnTo>
                  <a:lnTo>
                    <a:pt x="158950" y="1102259"/>
                  </a:lnTo>
                  <a:lnTo>
                    <a:pt x="109669" y="1094565"/>
                  </a:lnTo>
                  <a:lnTo>
                    <a:pt x="56785" y="1083996"/>
                  </a:lnTo>
                  <a:lnTo>
                    <a:pt x="0" y="1070355"/>
                  </a:lnTo>
                  <a:lnTo>
                    <a:pt x="0" y="189229"/>
                  </a:lnTo>
                  <a:close/>
                </a:path>
                <a:path w="1275714" h="1110614">
                  <a:moveTo>
                    <a:pt x="90423" y="189229"/>
                  </a:moveTo>
                  <a:lnTo>
                    <a:pt x="90423" y="93471"/>
                  </a:lnTo>
                  <a:lnTo>
                    <a:pt x="1181099" y="93471"/>
                  </a:lnTo>
                  <a:lnTo>
                    <a:pt x="1181099" y="837056"/>
                  </a:lnTo>
                  <a:lnTo>
                    <a:pt x="1150675" y="837870"/>
                  </a:lnTo>
                  <a:lnTo>
                    <a:pt x="1124108" y="839660"/>
                  </a:lnTo>
                  <a:lnTo>
                    <a:pt x="1105304" y="841450"/>
                  </a:lnTo>
                  <a:lnTo>
                    <a:pt x="1098169" y="842263"/>
                  </a:lnTo>
                </a:path>
                <a:path w="1275714" h="1110614">
                  <a:moveTo>
                    <a:pt x="175513" y="93471"/>
                  </a:moveTo>
                  <a:lnTo>
                    <a:pt x="175513" y="0"/>
                  </a:lnTo>
                  <a:lnTo>
                    <a:pt x="1275587" y="0"/>
                  </a:lnTo>
                  <a:lnTo>
                    <a:pt x="1275587" y="741298"/>
                  </a:lnTo>
                  <a:lnTo>
                    <a:pt x="1240893" y="741894"/>
                  </a:lnTo>
                  <a:lnTo>
                    <a:pt x="1210627" y="743203"/>
                  </a:lnTo>
                  <a:lnTo>
                    <a:pt x="1189220" y="744513"/>
                  </a:lnTo>
                  <a:lnTo>
                    <a:pt x="1181099" y="745108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28113" y="4610836"/>
            <a:ext cx="77279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sz="800" b="1" spc="-55" dirty="0">
                <a:solidFill>
                  <a:srgbClr val="1F487C"/>
                </a:solidFill>
                <a:latin typeface="Arial"/>
                <a:cs typeface="Arial"/>
              </a:rPr>
              <a:t>OASIS</a:t>
            </a:r>
            <a:r>
              <a:rPr sz="800" b="1" spc="-4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1F487C"/>
                </a:solidFill>
                <a:latin typeface="Arial"/>
                <a:cs typeface="Arial"/>
              </a:rPr>
              <a:t>Project Library </a:t>
            </a:r>
            <a:r>
              <a:rPr sz="800" b="1" spc="-60" dirty="0">
                <a:solidFill>
                  <a:srgbClr val="454545"/>
                </a:solidFill>
                <a:latin typeface="Arial"/>
                <a:cs typeface="Arial"/>
              </a:rPr>
              <a:t>docs.oasis-</a:t>
            </a:r>
            <a:r>
              <a:rPr sz="800" b="1" spc="-40" dirty="0">
                <a:solidFill>
                  <a:srgbClr val="454545"/>
                </a:solidFill>
                <a:latin typeface="Arial"/>
                <a:cs typeface="Arial"/>
              </a:rPr>
              <a:t>open-</a:t>
            </a:r>
            <a:r>
              <a:rPr sz="800" b="1" spc="-10" dirty="0">
                <a:solidFill>
                  <a:srgbClr val="454545"/>
                </a:solidFill>
                <a:latin typeface="Arial"/>
                <a:cs typeface="Arial"/>
              </a:rPr>
              <a:t> projects.org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622857" y="3328225"/>
            <a:ext cx="1033780" cy="820419"/>
            <a:chOff x="7622857" y="3328225"/>
            <a:chExt cx="1033780" cy="820419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6095" y="3331464"/>
              <a:ext cx="1025651" cy="8122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627619" y="3332988"/>
              <a:ext cx="1024255" cy="810895"/>
            </a:xfrm>
            <a:custGeom>
              <a:avLst/>
              <a:gdLst/>
              <a:ahLst/>
              <a:cxnLst/>
              <a:rect l="l" t="t" r="r" b="b"/>
              <a:pathLst>
                <a:path w="1024254" h="810895">
                  <a:moveTo>
                    <a:pt x="0" y="135127"/>
                  </a:moveTo>
                  <a:lnTo>
                    <a:pt x="6884" y="92399"/>
                  </a:lnTo>
                  <a:lnTo>
                    <a:pt x="26058" y="55302"/>
                  </a:lnTo>
                  <a:lnTo>
                    <a:pt x="55302" y="26058"/>
                  </a:lnTo>
                  <a:lnTo>
                    <a:pt x="92399" y="6884"/>
                  </a:lnTo>
                  <a:lnTo>
                    <a:pt x="135127" y="0"/>
                  </a:lnTo>
                  <a:lnTo>
                    <a:pt x="889000" y="0"/>
                  </a:lnTo>
                  <a:lnTo>
                    <a:pt x="931728" y="6884"/>
                  </a:lnTo>
                  <a:lnTo>
                    <a:pt x="968825" y="26058"/>
                  </a:lnTo>
                  <a:lnTo>
                    <a:pt x="998069" y="55302"/>
                  </a:lnTo>
                  <a:lnTo>
                    <a:pt x="1017243" y="92399"/>
                  </a:lnTo>
                  <a:lnTo>
                    <a:pt x="1024127" y="135127"/>
                  </a:lnTo>
                  <a:lnTo>
                    <a:pt x="1024127" y="675639"/>
                  </a:lnTo>
                  <a:lnTo>
                    <a:pt x="1017243" y="718368"/>
                  </a:lnTo>
                  <a:lnTo>
                    <a:pt x="998069" y="755465"/>
                  </a:lnTo>
                  <a:lnTo>
                    <a:pt x="968825" y="784709"/>
                  </a:lnTo>
                  <a:lnTo>
                    <a:pt x="931728" y="803883"/>
                  </a:lnTo>
                  <a:lnTo>
                    <a:pt x="889000" y="810768"/>
                  </a:lnTo>
                  <a:lnTo>
                    <a:pt x="135127" y="810768"/>
                  </a:lnTo>
                  <a:lnTo>
                    <a:pt x="92399" y="803883"/>
                  </a:lnTo>
                  <a:lnTo>
                    <a:pt x="55302" y="784709"/>
                  </a:lnTo>
                  <a:lnTo>
                    <a:pt x="26058" y="755465"/>
                  </a:lnTo>
                  <a:lnTo>
                    <a:pt x="6884" y="718368"/>
                  </a:lnTo>
                  <a:lnTo>
                    <a:pt x="0" y="675639"/>
                  </a:lnTo>
                  <a:lnTo>
                    <a:pt x="0" y="13512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758430" y="3431183"/>
            <a:ext cx="770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2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1F487C"/>
                </a:solidFill>
                <a:latin typeface="Arial"/>
                <a:cs typeface="Arial"/>
              </a:rPr>
              <a:t>60</a:t>
            </a:r>
            <a:r>
              <a:rPr sz="1000" b="1" spc="-10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000" b="1" spc="-45" dirty="0">
                <a:solidFill>
                  <a:srgbClr val="1F487C"/>
                </a:solidFill>
                <a:latin typeface="Arial"/>
                <a:cs typeface="Arial"/>
              </a:rPr>
              <a:t>Day</a:t>
            </a:r>
            <a:r>
              <a:rPr sz="1000" b="1" spc="-10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1F487C"/>
                </a:solidFill>
                <a:latin typeface="Arial"/>
                <a:cs typeface="Arial"/>
              </a:rPr>
              <a:t>Public </a:t>
            </a:r>
            <a:r>
              <a:rPr sz="1000" b="1" spc="-10" dirty="0">
                <a:solidFill>
                  <a:srgbClr val="1F487C"/>
                </a:solidFill>
                <a:latin typeface="Arial"/>
                <a:cs typeface="Arial"/>
              </a:rPr>
              <a:t>Review/ Comment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811577" y="3210877"/>
            <a:ext cx="1585595" cy="1015365"/>
            <a:chOff x="8811577" y="3210877"/>
            <a:chExt cx="1585595" cy="1015365"/>
          </a:xfrm>
        </p:grpSpPr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14816" y="3214115"/>
              <a:ext cx="1577339" cy="100736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816340" y="3215639"/>
              <a:ext cx="1576070" cy="1005840"/>
            </a:xfrm>
            <a:custGeom>
              <a:avLst/>
              <a:gdLst/>
              <a:ahLst/>
              <a:cxnLst/>
              <a:rect l="l" t="t" r="r" b="b"/>
              <a:pathLst>
                <a:path w="1576070" h="1005839">
                  <a:moveTo>
                    <a:pt x="0" y="502920"/>
                  </a:moveTo>
                  <a:lnTo>
                    <a:pt x="787907" y="0"/>
                  </a:lnTo>
                  <a:lnTo>
                    <a:pt x="1575815" y="502920"/>
                  </a:lnTo>
                  <a:lnTo>
                    <a:pt x="787907" y="1005840"/>
                  </a:lnTo>
                  <a:lnTo>
                    <a:pt x="0" y="50292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360534" y="3526688"/>
            <a:ext cx="4959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9370">
              <a:lnSpc>
                <a:spcPct val="120000"/>
              </a:lnSpc>
              <a:spcBef>
                <a:spcPts val="100"/>
              </a:spcBef>
            </a:pPr>
            <a:r>
              <a:rPr sz="1000" b="1" spc="-45" dirty="0">
                <a:solidFill>
                  <a:srgbClr val="1F487C"/>
                </a:solidFill>
                <a:latin typeface="Arial"/>
                <a:cs typeface="Arial"/>
              </a:rPr>
              <a:t>Call</a:t>
            </a:r>
            <a:r>
              <a:rPr sz="1000" b="1" spc="-95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1F487C"/>
                </a:solidFill>
                <a:latin typeface="Arial"/>
                <a:cs typeface="Arial"/>
              </a:rPr>
              <a:t>for </a:t>
            </a:r>
            <a:r>
              <a:rPr sz="1000" b="1" spc="-55" dirty="0">
                <a:solidFill>
                  <a:srgbClr val="1F487C"/>
                </a:solidFill>
                <a:latin typeface="Arial"/>
                <a:cs typeface="Arial"/>
              </a:rPr>
              <a:t>Consent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608373" y="3297745"/>
            <a:ext cx="1410335" cy="850900"/>
            <a:chOff x="10608373" y="3297745"/>
            <a:chExt cx="1410335" cy="850900"/>
          </a:xfrm>
        </p:grpSpPr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11611" y="3300984"/>
              <a:ext cx="1402079" cy="84277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0613135" y="3302508"/>
              <a:ext cx="1400810" cy="841375"/>
            </a:xfrm>
            <a:custGeom>
              <a:avLst/>
              <a:gdLst/>
              <a:ahLst/>
              <a:cxnLst/>
              <a:rect l="l" t="t" r="r" b="b"/>
              <a:pathLst>
                <a:path w="1400809" h="841375">
                  <a:moveTo>
                    <a:pt x="0" y="841247"/>
                  </a:moveTo>
                  <a:lnTo>
                    <a:pt x="1400555" y="841247"/>
                  </a:lnTo>
                  <a:lnTo>
                    <a:pt x="1400555" y="0"/>
                  </a:lnTo>
                  <a:lnTo>
                    <a:pt x="0" y="0"/>
                  </a:lnTo>
                  <a:lnTo>
                    <a:pt x="0" y="841247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856214" y="3576320"/>
            <a:ext cx="921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0" dirty="0">
                <a:solidFill>
                  <a:srgbClr val="1F487C"/>
                </a:solidFill>
                <a:latin typeface="Arial"/>
                <a:cs typeface="Arial"/>
              </a:rPr>
              <a:t>OASIS</a:t>
            </a:r>
            <a:r>
              <a:rPr sz="1000" b="1" spc="-80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000" b="1" spc="-40" dirty="0">
                <a:solidFill>
                  <a:srgbClr val="1F487C"/>
                </a:solidFill>
                <a:latin typeface="Arial"/>
                <a:cs typeface="Arial"/>
              </a:rPr>
              <a:t>Standard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10183" y="1746504"/>
            <a:ext cx="1674876" cy="1033272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553808" y="1941448"/>
            <a:ext cx="19050" cy="1242695"/>
          </a:xfrm>
          <a:custGeom>
            <a:avLst/>
            <a:gdLst/>
            <a:ahLst/>
            <a:cxnLst/>
            <a:rect l="l" t="t" r="r" b="b"/>
            <a:pathLst>
              <a:path w="19050" h="1242695">
                <a:moveTo>
                  <a:pt x="18453" y="0"/>
                </a:moveTo>
                <a:lnTo>
                  <a:pt x="0" y="1242695"/>
                </a:lnTo>
              </a:path>
            </a:pathLst>
          </a:custGeom>
          <a:ln w="952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790752" y="1804517"/>
            <a:ext cx="1496695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PSD</a:t>
            </a:r>
            <a:r>
              <a:rPr sz="1100" b="1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produced</a:t>
            </a:r>
            <a:r>
              <a:rPr sz="1100" b="1" spc="-9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454545"/>
                </a:solidFill>
                <a:latin typeface="Arial"/>
                <a:cs typeface="Arial"/>
              </a:rPr>
              <a:t>with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oversight</a:t>
            </a:r>
            <a:r>
              <a:rPr sz="1100" b="1" spc="-9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35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100" b="1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454545"/>
                </a:solidFill>
                <a:latin typeface="Arial"/>
                <a:cs typeface="Arial"/>
              </a:rPr>
              <a:t>TSCs</a:t>
            </a:r>
            <a:endParaRPr sz="1100" dirty="0">
              <a:latin typeface="Arial"/>
              <a:cs typeface="Arial"/>
            </a:endParaRPr>
          </a:p>
          <a:p>
            <a:pPr marL="299085" marR="78105" indent="-287020">
              <a:lnSpc>
                <a:spcPct val="120000"/>
              </a:lnSpc>
              <a:buFont typeface="Arial"/>
              <a:buChar char="•"/>
              <a:tabLst>
                <a:tab pos="299085" algn="l"/>
              </a:tabLst>
            </a:pP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TSC</a:t>
            </a:r>
            <a:r>
              <a:rPr sz="1100" b="1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recommends PSD</a:t>
            </a:r>
            <a:r>
              <a:rPr sz="1100" b="1" spc="-8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30" dirty="0">
                <a:solidFill>
                  <a:srgbClr val="454545"/>
                </a:solidFill>
                <a:latin typeface="Arial"/>
                <a:cs typeface="Arial"/>
              </a:rPr>
              <a:t>to</a:t>
            </a:r>
            <a:r>
              <a:rPr sz="1100" b="1" spc="-1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PGB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23304" y="1676400"/>
            <a:ext cx="2526792" cy="1341120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6414389" y="1929129"/>
            <a:ext cx="17780" cy="1094105"/>
          </a:xfrm>
          <a:custGeom>
            <a:avLst/>
            <a:gdLst/>
            <a:ahLst/>
            <a:cxnLst/>
            <a:rect l="l" t="t" r="r" b="b"/>
            <a:pathLst>
              <a:path w="17779" h="1094105">
                <a:moveTo>
                  <a:pt x="0" y="0"/>
                </a:moveTo>
                <a:lnTo>
                  <a:pt x="17272" y="1093851"/>
                </a:lnTo>
              </a:path>
            </a:pathLst>
          </a:custGeom>
          <a:ln w="9524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object 42"/>
          <p:cNvGrpSpPr/>
          <p:nvPr/>
        </p:nvGrpSpPr>
        <p:grpSpPr>
          <a:xfrm>
            <a:off x="1185672" y="1676400"/>
            <a:ext cx="10168255" cy="3373120"/>
            <a:chOff x="1185672" y="1676400"/>
            <a:chExt cx="10168255" cy="3373120"/>
          </a:xfrm>
        </p:grpSpPr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46148" y="3550945"/>
              <a:ext cx="365810" cy="23467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89581" y="3612642"/>
              <a:ext cx="207391" cy="762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8167" y="4066044"/>
              <a:ext cx="234670" cy="42670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949067" y="4088002"/>
              <a:ext cx="76200" cy="270510"/>
            </a:xfrm>
            <a:custGeom>
              <a:avLst/>
              <a:gdLst/>
              <a:ahLst/>
              <a:cxnLst/>
              <a:rect l="l" t="t" r="r" b="b"/>
              <a:pathLst>
                <a:path w="76200" h="270510">
                  <a:moveTo>
                    <a:pt x="25370" y="193887"/>
                  </a:moveTo>
                  <a:lnTo>
                    <a:pt x="0" y="194183"/>
                  </a:lnTo>
                  <a:lnTo>
                    <a:pt x="38988" y="270002"/>
                  </a:lnTo>
                  <a:lnTo>
                    <a:pt x="69731" y="206629"/>
                  </a:lnTo>
                  <a:lnTo>
                    <a:pt x="25526" y="206629"/>
                  </a:lnTo>
                  <a:lnTo>
                    <a:pt x="25373" y="194183"/>
                  </a:lnTo>
                  <a:lnTo>
                    <a:pt x="25370" y="193887"/>
                  </a:lnTo>
                  <a:close/>
                </a:path>
                <a:path w="76200" h="270510">
                  <a:moveTo>
                    <a:pt x="50771" y="193590"/>
                  </a:moveTo>
                  <a:lnTo>
                    <a:pt x="25370" y="193887"/>
                  </a:lnTo>
                  <a:lnTo>
                    <a:pt x="25522" y="206248"/>
                  </a:lnTo>
                  <a:lnTo>
                    <a:pt x="25526" y="206629"/>
                  </a:lnTo>
                  <a:lnTo>
                    <a:pt x="50926" y="206248"/>
                  </a:lnTo>
                  <a:lnTo>
                    <a:pt x="50778" y="194183"/>
                  </a:lnTo>
                  <a:lnTo>
                    <a:pt x="50771" y="193590"/>
                  </a:lnTo>
                  <a:close/>
                </a:path>
                <a:path w="76200" h="270510">
                  <a:moveTo>
                    <a:pt x="76200" y="193294"/>
                  </a:moveTo>
                  <a:lnTo>
                    <a:pt x="50771" y="193590"/>
                  </a:lnTo>
                  <a:lnTo>
                    <a:pt x="50926" y="206248"/>
                  </a:lnTo>
                  <a:lnTo>
                    <a:pt x="25526" y="206629"/>
                  </a:lnTo>
                  <a:lnTo>
                    <a:pt x="69731" y="206629"/>
                  </a:lnTo>
                  <a:lnTo>
                    <a:pt x="76200" y="193294"/>
                  </a:lnTo>
                  <a:close/>
                </a:path>
                <a:path w="76200" h="270510">
                  <a:moveTo>
                    <a:pt x="48387" y="0"/>
                  </a:moveTo>
                  <a:lnTo>
                    <a:pt x="22987" y="254"/>
                  </a:lnTo>
                  <a:lnTo>
                    <a:pt x="25362" y="193294"/>
                  </a:lnTo>
                  <a:lnTo>
                    <a:pt x="25370" y="193887"/>
                  </a:lnTo>
                  <a:lnTo>
                    <a:pt x="50771" y="193590"/>
                  </a:lnTo>
                  <a:lnTo>
                    <a:pt x="48390" y="254"/>
                  </a:lnTo>
                  <a:lnTo>
                    <a:pt x="48387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5672" y="4009656"/>
              <a:ext cx="234670" cy="600443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64412" y="4032757"/>
              <a:ext cx="76200" cy="441959"/>
            </a:xfrm>
            <a:custGeom>
              <a:avLst/>
              <a:gdLst/>
              <a:ahLst/>
              <a:cxnLst/>
              <a:rect l="l" t="t" r="r" b="b"/>
              <a:pathLst>
                <a:path w="76200" h="441960">
                  <a:moveTo>
                    <a:pt x="25423" y="366309"/>
                  </a:moveTo>
                  <a:lnTo>
                    <a:pt x="0" y="367284"/>
                  </a:lnTo>
                  <a:lnTo>
                    <a:pt x="41021" y="441960"/>
                  </a:lnTo>
                  <a:lnTo>
                    <a:pt x="69578" y="378968"/>
                  </a:lnTo>
                  <a:lnTo>
                    <a:pt x="25907" y="378968"/>
                  </a:lnTo>
                  <a:lnTo>
                    <a:pt x="25460" y="367284"/>
                  </a:lnTo>
                  <a:lnTo>
                    <a:pt x="25423" y="366309"/>
                  </a:lnTo>
                  <a:close/>
                </a:path>
                <a:path w="76200" h="441960">
                  <a:moveTo>
                    <a:pt x="50820" y="365335"/>
                  </a:moveTo>
                  <a:lnTo>
                    <a:pt x="25423" y="366309"/>
                  </a:lnTo>
                  <a:lnTo>
                    <a:pt x="25873" y="378079"/>
                  </a:lnTo>
                  <a:lnTo>
                    <a:pt x="25907" y="378968"/>
                  </a:lnTo>
                  <a:lnTo>
                    <a:pt x="51307" y="378079"/>
                  </a:lnTo>
                  <a:lnTo>
                    <a:pt x="50894" y="367284"/>
                  </a:lnTo>
                  <a:lnTo>
                    <a:pt x="50820" y="365335"/>
                  </a:lnTo>
                  <a:close/>
                </a:path>
                <a:path w="76200" h="441960">
                  <a:moveTo>
                    <a:pt x="76200" y="364363"/>
                  </a:moveTo>
                  <a:lnTo>
                    <a:pt x="50820" y="365335"/>
                  </a:lnTo>
                  <a:lnTo>
                    <a:pt x="51307" y="378079"/>
                  </a:lnTo>
                  <a:lnTo>
                    <a:pt x="25907" y="378968"/>
                  </a:lnTo>
                  <a:lnTo>
                    <a:pt x="69578" y="378968"/>
                  </a:lnTo>
                  <a:lnTo>
                    <a:pt x="76200" y="364363"/>
                  </a:lnTo>
                  <a:close/>
                </a:path>
                <a:path w="76200" h="441960">
                  <a:moveTo>
                    <a:pt x="36829" y="0"/>
                  </a:moveTo>
                  <a:lnTo>
                    <a:pt x="11429" y="1016"/>
                  </a:lnTo>
                  <a:lnTo>
                    <a:pt x="25348" y="364363"/>
                  </a:lnTo>
                  <a:lnTo>
                    <a:pt x="25423" y="366309"/>
                  </a:lnTo>
                  <a:lnTo>
                    <a:pt x="50820" y="365335"/>
                  </a:lnTo>
                  <a:lnTo>
                    <a:pt x="36868" y="1016"/>
                  </a:lnTo>
                  <a:lnTo>
                    <a:pt x="36829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18332" y="4108716"/>
              <a:ext cx="7935467" cy="94029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37966" y="4131817"/>
              <a:ext cx="7778115" cy="813435"/>
            </a:xfrm>
            <a:custGeom>
              <a:avLst/>
              <a:gdLst/>
              <a:ahLst/>
              <a:cxnLst/>
              <a:rect l="l" t="t" r="r" b="b"/>
              <a:pathLst>
                <a:path w="7778115" h="813435">
                  <a:moveTo>
                    <a:pt x="7775194" y="0"/>
                  </a:moveTo>
                  <a:lnTo>
                    <a:pt x="7749921" y="2539"/>
                  </a:lnTo>
                  <a:lnTo>
                    <a:pt x="7752334" y="27812"/>
                  </a:lnTo>
                  <a:lnTo>
                    <a:pt x="7777607" y="25272"/>
                  </a:lnTo>
                  <a:lnTo>
                    <a:pt x="7775194" y="0"/>
                  </a:lnTo>
                  <a:close/>
                </a:path>
                <a:path w="7778115" h="813435">
                  <a:moveTo>
                    <a:pt x="7724648" y="5079"/>
                  </a:moveTo>
                  <a:lnTo>
                    <a:pt x="7699375" y="7619"/>
                  </a:lnTo>
                  <a:lnTo>
                    <a:pt x="7701788" y="32892"/>
                  </a:lnTo>
                  <a:lnTo>
                    <a:pt x="7727061" y="30352"/>
                  </a:lnTo>
                  <a:lnTo>
                    <a:pt x="7724648" y="5079"/>
                  </a:lnTo>
                  <a:close/>
                </a:path>
                <a:path w="7778115" h="813435">
                  <a:moveTo>
                    <a:pt x="7674102" y="10032"/>
                  </a:moveTo>
                  <a:lnTo>
                    <a:pt x="7648829" y="12572"/>
                  </a:lnTo>
                  <a:lnTo>
                    <a:pt x="7651242" y="37845"/>
                  </a:lnTo>
                  <a:lnTo>
                    <a:pt x="7676515" y="35305"/>
                  </a:lnTo>
                  <a:lnTo>
                    <a:pt x="7674102" y="10032"/>
                  </a:lnTo>
                  <a:close/>
                </a:path>
                <a:path w="7778115" h="813435">
                  <a:moveTo>
                    <a:pt x="7623556" y="15112"/>
                  </a:moveTo>
                  <a:lnTo>
                    <a:pt x="7598283" y="17525"/>
                  </a:lnTo>
                  <a:lnTo>
                    <a:pt x="7600696" y="42798"/>
                  </a:lnTo>
                  <a:lnTo>
                    <a:pt x="7625969" y="40385"/>
                  </a:lnTo>
                  <a:lnTo>
                    <a:pt x="7623556" y="15112"/>
                  </a:lnTo>
                  <a:close/>
                </a:path>
                <a:path w="7778115" h="813435">
                  <a:moveTo>
                    <a:pt x="7573009" y="20065"/>
                  </a:moveTo>
                  <a:lnTo>
                    <a:pt x="7547736" y="22605"/>
                  </a:lnTo>
                  <a:lnTo>
                    <a:pt x="7550150" y="47878"/>
                  </a:lnTo>
                  <a:lnTo>
                    <a:pt x="7575423" y="45338"/>
                  </a:lnTo>
                  <a:lnTo>
                    <a:pt x="7573009" y="20065"/>
                  </a:lnTo>
                  <a:close/>
                </a:path>
                <a:path w="7778115" h="813435">
                  <a:moveTo>
                    <a:pt x="7522336" y="25145"/>
                  </a:moveTo>
                  <a:lnTo>
                    <a:pt x="7497063" y="27558"/>
                  </a:lnTo>
                  <a:lnTo>
                    <a:pt x="7499604" y="52831"/>
                  </a:lnTo>
                  <a:lnTo>
                    <a:pt x="7524877" y="50418"/>
                  </a:lnTo>
                  <a:lnTo>
                    <a:pt x="7522336" y="25145"/>
                  </a:lnTo>
                  <a:close/>
                </a:path>
                <a:path w="7778115" h="813435">
                  <a:moveTo>
                    <a:pt x="7471790" y="30098"/>
                  </a:moveTo>
                  <a:lnTo>
                    <a:pt x="7446517" y="32638"/>
                  </a:lnTo>
                  <a:lnTo>
                    <a:pt x="7449058" y="57911"/>
                  </a:lnTo>
                  <a:lnTo>
                    <a:pt x="7474331" y="55371"/>
                  </a:lnTo>
                  <a:lnTo>
                    <a:pt x="7471790" y="30098"/>
                  </a:lnTo>
                  <a:close/>
                </a:path>
                <a:path w="7778115" h="813435">
                  <a:moveTo>
                    <a:pt x="7421244" y="35051"/>
                  </a:moveTo>
                  <a:lnTo>
                    <a:pt x="7395972" y="37591"/>
                  </a:lnTo>
                  <a:lnTo>
                    <a:pt x="7398511" y="62864"/>
                  </a:lnTo>
                  <a:lnTo>
                    <a:pt x="7423784" y="60324"/>
                  </a:lnTo>
                  <a:lnTo>
                    <a:pt x="7421244" y="35051"/>
                  </a:lnTo>
                  <a:close/>
                </a:path>
                <a:path w="7778115" h="813435">
                  <a:moveTo>
                    <a:pt x="7370699" y="40131"/>
                  </a:moveTo>
                  <a:lnTo>
                    <a:pt x="7345426" y="42671"/>
                  </a:lnTo>
                  <a:lnTo>
                    <a:pt x="7347965" y="67944"/>
                  </a:lnTo>
                  <a:lnTo>
                    <a:pt x="7373238" y="65404"/>
                  </a:lnTo>
                  <a:lnTo>
                    <a:pt x="7370699" y="40131"/>
                  </a:lnTo>
                  <a:close/>
                </a:path>
                <a:path w="7778115" h="813435">
                  <a:moveTo>
                    <a:pt x="7320153" y="45084"/>
                  </a:moveTo>
                  <a:lnTo>
                    <a:pt x="7294880" y="47624"/>
                  </a:lnTo>
                  <a:lnTo>
                    <a:pt x="7297419" y="72897"/>
                  </a:lnTo>
                  <a:lnTo>
                    <a:pt x="7322692" y="70357"/>
                  </a:lnTo>
                  <a:lnTo>
                    <a:pt x="7320153" y="45084"/>
                  </a:lnTo>
                  <a:close/>
                </a:path>
                <a:path w="7778115" h="813435">
                  <a:moveTo>
                    <a:pt x="7269607" y="50164"/>
                  </a:moveTo>
                  <a:lnTo>
                    <a:pt x="7244334" y="52577"/>
                  </a:lnTo>
                  <a:lnTo>
                    <a:pt x="7246874" y="77850"/>
                  </a:lnTo>
                  <a:lnTo>
                    <a:pt x="7272147" y="75437"/>
                  </a:lnTo>
                  <a:lnTo>
                    <a:pt x="7269607" y="50164"/>
                  </a:lnTo>
                  <a:close/>
                </a:path>
                <a:path w="7778115" h="813435">
                  <a:moveTo>
                    <a:pt x="7219061" y="55117"/>
                  </a:moveTo>
                  <a:lnTo>
                    <a:pt x="7193788" y="57657"/>
                  </a:lnTo>
                  <a:lnTo>
                    <a:pt x="7196328" y="82930"/>
                  </a:lnTo>
                  <a:lnTo>
                    <a:pt x="7221601" y="80390"/>
                  </a:lnTo>
                  <a:lnTo>
                    <a:pt x="7219061" y="55117"/>
                  </a:lnTo>
                  <a:close/>
                </a:path>
                <a:path w="7778115" h="813435">
                  <a:moveTo>
                    <a:pt x="7168515" y="60197"/>
                  </a:moveTo>
                  <a:lnTo>
                    <a:pt x="7143242" y="62610"/>
                  </a:lnTo>
                  <a:lnTo>
                    <a:pt x="7145782" y="87883"/>
                  </a:lnTo>
                  <a:lnTo>
                    <a:pt x="7171055" y="85470"/>
                  </a:lnTo>
                  <a:lnTo>
                    <a:pt x="7168515" y="60197"/>
                  </a:lnTo>
                  <a:close/>
                </a:path>
                <a:path w="7778115" h="813435">
                  <a:moveTo>
                    <a:pt x="7117969" y="65150"/>
                  </a:moveTo>
                  <a:lnTo>
                    <a:pt x="7092696" y="67690"/>
                  </a:lnTo>
                  <a:lnTo>
                    <a:pt x="7095236" y="92963"/>
                  </a:lnTo>
                  <a:lnTo>
                    <a:pt x="7120509" y="90423"/>
                  </a:lnTo>
                  <a:lnTo>
                    <a:pt x="7117969" y="65150"/>
                  </a:lnTo>
                  <a:close/>
                </a:path>
                <a:path w="7778115" h="813435">
                  <a:moveTo>
                    <a:pt x="7067423" y="70103"/>
                  </a:moveTo>
                  <a:lnTo>
                    <a:pt x="7042150" y="72643"/>
                  </a:lnTo>
                  <a:lnTo>
                    <a:pt x="7044690" y="97916"/>
                  </a:lnTo>
                  <a:lnTo>
                    <a:pt x="7069963" y="95376"/>
                  </a:lnTo>
                  <a:lnTo>
                    <a:pt x="7067423" y="70103"/>
                  </a:lnTo>
                  <a:close/>
                </a:path>
                <a:path w="7778115" h="813435">
                  <a:moveTo>
                    <a:pt x="7016877" y="75183"/>
                  </a:moveTo>
                  <a:lnTo>
                    <a:pt x="6991604" y="77723"/>
                  </a:lnTo>
                  <a:lnTo>
                    <a:pt x="6994144" y="102996"/>
                  </a:lnTo>
                  <a:lnTo>
                    <a:pt x="7019417" y="100456"/>
                  </a:lnTo>
                  <a:lnTo>
                    <a:pt x="7016877" y="75183"/>
                  </a:lnTo>
                  <a:close/>
                </a:path>
                <a:path w="7778115" h="813435">
                  <a:moveTo>
                    <a:pt x="6966331" y="80136"/>
                  </a:moveTo>
                  <a:lnTo>
                    <a:pt x="6941058" y="82676"/>
                  </a:lnTo>
                  <a:lnTo>
                    <a:pt x="6943598" y="107949"/>
                  </a:lnTo>
                  <a:lnTo>
                    <a:pt x="6968871" y="105409"/>
                  </a:lnTo>
                  <a:lnTo>
                    <a:pt x="6966331" y="80136"/>
                  </a:lnTo>
                  <a:close/>
                </a:path>
                <a:path w="7778115" h="813435">
                  <a:moveTo>
                    <a:pt x="6915784" y="85216"/>
                  </a:moveTo>
                  <a:lnTo>
                    <a:pt x="6890511" y="87629"/>
                  </a:lnTo>
                  <a:lnTo>
                    <a:pt x="6893052" y="112902"/>
                  </a:lnTo>
                  <a:lnTo>
                    <a:pt x="6918325" y="110489"/>
                  </a:lnTo>
                  <a:lnTo>
                    <a:pt x="6915784" y="85216"/>
                  </a:lnTo>
                  <a:close/>
                </a:path>
                <a:path w="7778115" h="813435">
                  <a:moveTo>
                    <a:pt x="6865238" y="90169"/>
                  </a:moveTo>
                  <a:lnTo>
                    <a:pt x="6839965" y="92709"/>
                  </a:lnTo>
                  <a:lnTo>
                    <a:pt x="6842379" y="117982"/>
                  </a:lnTo>
                  <a:lnTo>
                    <a:pt x="6867779" y="115442"/>
                  </a:lnTo>
                  <a:lnTo>
                    <a:pt x="6865238" y="90169"/>
                  </a:lnTo>
                  <a:close/>
                </a:path>
                <a:path w="7778115" h="813435">
                  <a:moveTo>
                    <a:pt x="6814692" y="95249"/>
                  </a:moveTo>
                  <a:lnTo>
                    <a:pt x="6789419" y="97662"/>
                  </a:lnTo>
                  <a:lnTo>
                    <a:pt x="6791833" y="122935"/>
                  </a:lnTo>
                  <a:lnTo>
                    <a:pt x="6817106" y="120522"/>
                  </a:lnTo>
                  <a:lnTo>
                    <a:pt x="6814692" y="95249"/>
                  </a:lnTo>
                  <a:close/>
                </a:path>
                <a:path w="7778115" h="813435">
                  <a:moveTo>
                    <a:pt x="6764147" y="100202"/>
                  </a:moveTo>
                  <a:lnTo>
                    <a:pt x="6738874" y="102742"/>
                  </a:lnTo>
                  <a:lnTo>
                    <a:pt x="6741286" y="128015"/>
                  </a:lnTo>
                  <a:lnTo>
                    <a:pt x="6766559" y="125475"/>
                  </a:lnTo>
                  <a:lnTo>
                    <a:pt x="6764147" y="100202"/>
                  </a:lnTo>
                  <a:close/>
                </a:path>
                <a:path w="7778115" h="813435">
                  <a:moveTo>
                    <a:pt x="6713601" y="105155"/>
                  </a:moveTo>
                  <a:lnTo>
                    <a:pt x="6688328" y="107695"/>
                  </a:lnTo>
                  <a:lnTo>
                    <a:pt x="6690740" y="132968"/>
                  </a:lnTo>
                  <a:lnTo>
                    <a:pt x="6716013" y="130428"/>
                  </a:lnTo>
                  <a:lnTo>
                    <a:pt x="6713601" y="105155"/>
                  </a:lnTo>
                  <a:close/>
                </a:path>
                <a:path w="7778115" h="813435">
                  <a:moveTo>
                    <a:pt x="6663055" y="110235"/>
                  </a:moveTo>
                  <a:lnTo>
                    <a:pt x="6637782" y="112648"/>
                  </a:lnTo>
                  <a:lnTo>
                    <a:pt x="6640194" y="138048"/>
                  </a:lnTo>
                  <a:lnTo>
                    <a:pt x="6665467" y="135508"/>
                  </a:lnTo>
                  <a:lnTo>
                    <a:pt x="6663055" y="110235"/>
                  </a:lnTo>
                  <a:close/>
                </a:path>
                <a:path w="7778115" h="813435">
                  <a:moveTo>
                    <a:pt x="6612509" y="115188"/>
                  </a:moveTo>
                  <a:lnTo>
                    <a:pt x="6587236" y="117728"/>
                  </a:lnTo>
                  <a:lnTo>
                    <a:pt x="6589649" y="143001"/>
                  </a:lnTo>
                  <a:lnTo>
                    <a:pt x="6614922" y="140461"/>
                  </a:lnTo>
                  <a:lnTo>
                    <a:pt x="6612509" y="115188"/>
                  </a:lnTo>
                  <a:close/>
                </a:path>
                <a:path w="7778115" h="813435">
                  <a:moveTo>
                    <a:pt x="6561836" y="120268"/>
                  </a:moveTo>
                  <a:lnTo>
                    <a:pt x="6536563" y="122681"/>
                  </a:lnTo>
                  <a:lnTo>
                    <a:pt x="6539103" y="147954"/>
                  </a:lnTo>
                  <a:lnTo>
                    <a:pt x="6564376" y="145541"/>
                  </a:lnTo>
                  <a:lnTo>
                    <a:pt x="6561836" y="120268"/>
                  </a:lnTo>
                  <a:close/>
                </a:path>
                <a:path w="7778115" h="813435">
                  <a:moveTo>
                    <a:pt x="6511290" y="125221"/>
                  </a:moveTo>
                  <a:lnTo>
                    <a:pt x="6486017" y="127761"/>
                  </a:lnTo>
                  <a:lnTo>
                    <a:pt x="6488557" y="153034"/>
                  </a:lnTo>
                  <a:lnTo>
                    <a:pt x="6513830" y="150494"/>
                  </a:lnTo>
                  <a:lnTo>
                    <a:pt x="6511290" y="125221"/>
                  </a:lnTo>
                  <a:close/>
                </a:path>
                <a:path w="7778115" h="813435">
                  <a:moveTo>
                    <a:pt x="6460744" y="130174"/>
                  </a:moveTo>
                  <a:lnTo>
                    <a:pt x="6435470" y="132714"/>
                  </a:lnTo>
                  <a:lnTo>
                    <a:pt x="6438011" y="157987"/>
                  </a:lnTo>
                  <a:lnTo>
                    <a:pt x="6463284" y="155574"/>
                  </a:lnTo>
                  <a:lnTo>
                    <a:pt x="6460744" y="130174"/>
                  </a:lnTo>
                  <a:close/>
                </a:path>
                <a:path w="7778115" h="813435">
                  <a:moveTo>
                    <a:pt x="6410198" y="135254"/>
                  </a:moveTo>
                  <a:lnTo>
                    <a:pt x="6384925" y="137794"/>
                  </a:lnTo>
                  <a:lnTo>
                    <a:pt x="6387465" y="163067"/>
                  </a:lnTo>
                  <a:lnTo>
                    <a:pt x="6412738" y="160527"/>
                  </a:lnTo>
                  <a:lnTo>
                    <a:pt x="6410198" y="135254"/>
                  </a:lnTo>
                  <a:close/>
                </a:path>
                <a:path w="7778115" h="813435">
                  <a:moveTo>
                    <a:pt x="6359652" y="140207"/>
                  </a:moveTo>
                  <a:lnTo>
                    <a:pt x="6334379" y="142747"/>
                  </a:lnTo>
                  <a:lnTo>
                    <a:pt x="6336919" y="168020"/>
                  </a:lnTo>
                  <a:lnTo>
                    <a:pt x="6362192" y="165480"/>
                  </a:lnTo>
                  <a:lnTo>
                    <a:pt x="6359652" y="140207"/>
                  </a:lnTo>
                  <a:close/>
                </a:path>
                <a:path w="7778115" h="813435">
                  <a:moveTo>
                    <a:pt x="6309106" y="145287"/>
                  </a:moveTo>
                  <a:lnTo>
                    <a:pt x="6283833" y="147700"/>
                  </a:lnTo>
                  <a:lnTo>
                    <a:pt x="6286373" y="172973"/>
                  </a:lnTo>
                  <a:lnTo>
                    <a:pt x="6311645" y="170560"/>
                  </a:lnTo>
                  <a:lnTo>
                    <a:pt x="6309106" y="145287"/>
                  </a:lnTo>
                  <a:close/>
                </a:path>
                <a:path w="7778115" h="813435">
                  <a:moveTo>
                    <a:pt x="6258560" y="150240"/>
                  </a:moveTo>
                  <a:lnTo>
                    <a:pt x="6233287" y="152780"/>
                  </a:lnTo>
                  <a:lnTo>
                    <a:pt x="6235827" y="178053"/>
                  </a:lnTo>
                  <a:lnTo>
                    <a:pt x="6261100" y="175513"/>
                  </a:lnTo>
                  <a:lnTo>
                    <a:pt x="6258560" y="150240"/>
                  </a:lnTo>
                  <a:close/>
                </a:path>
                <a:path w="7778115" h="813435">
                  <a:moveTo>
                    <a:pt x="6208014" y="155320"/>
                  </a:moveTo>
                  <a:lnTo>
                    <a:pt x="6182741" y="157733"/>
                  </a:lnTo>
                  <a:lnTo>
                    <a:pt x="6185281" y="183006"/>
                  </a:lnTo>
                  <a:lnTo>
                    <a:pt x="6210554" y="180593"/>
                  </a:lnTo>
                  <a:lnTo>
                    <a:pt x="6208014" y="155320"/>
                  </a:lnTo>
                  <a:close/>
                </a:path>
                <a:path w="7778115" h="813435">
                  <a:moveTo>
                    <a:pt x="6157468" y="160273"/>
                  </a:moveTo>
                  <a:lnTo>
                    <a:pt x="6132195" y="162813"/>
                  </a:lnTo>
                  <a:lnTo>
                    <a:pt x="6134735" y="188086"/>
                  </a:lnTo>
                  <a:lnTo>
                    <a:pt x="6160008" y="185546"/>
                  </a:lnTo>
                  <a:lnTo>
                    <a:pt x="6157468" y="160273"/>
                  </a:lnTo>
                  <a:close/>
                </a:path>
                <a:path w="7778115" h="813435">
                  <a:moveTo>
                    <a:pt x="6106922" y="165226"/>
                  </a:moveTo>
                  <a:lnTo>
                    <a:pt x="6081649" y="167766"/>
                  </a:lnTo>
                  <a:lnTo>
                    <a:pt x="6084189" y="193039"/>
                  </a:lnTo>
                  <a:lnTo>
                    <a:pt x="6109462" y="190499"/>
                  </a:lnTo>
                  <a:lnTo>
                    <a:pt x="6106922" y="165226"/>
                  </a:lnTo>
                  <a:close/>
                </a:path>
                <a:path w="7778115" h="813435">
                  <a:moveTo>
                    <a:pt x="6056376" y="170306"/>
                  </a:moveTo>
                  <a:lnTo>
                    <a:pt x="6031103" y="172846"/>
                  </a:lnTo>
                  <a:lnTo>
                    <a:pt x="6033643" y="198119"/>
                  </a:lnTo>
                  <a:lnTo>
                    <a:pt x="6058916" y="195579"/>
                  </a:lnTo>
                  <a:lnTo>
                    <a:pt x="6056376" y="170306"/>
                  </a:lnTo>
                  <a:close/>
                </a:path>
                <a:path w="7778115" h="813435">
                  <a:moveTo>
                    <a:pt x="6005830" y="175259"/>
                  </a:moveTo>
                  <a:lnTo>
                    <a:pt x="5980557" y="177799"/>
                  </a:lnTo>
                  <a:lnTo>
                    <a:pt x="5983097" y="203072"/>
                  </a:lnTo>
                  <a:lnTo>
                    <a:pt x="6008370" y="200532"/>
                  </a:lnTo>
                  <a:lnTo>
                    <a:pt x="6005830" y="175259"/>
                  </a:lnTo>
                  <a:close/>
                </a:path>
                <a:path w="7778115" h="813435">
                  <a:moveTo>
                    <a:pt x="5955284" y="180339"/>
                  </a:moveTo>
                  <a:lnTo>
                    <a:pt x="5930011" y="182752"/>
                  </a:lnTo>
                  <a:lnTo>
                    <a:pt x="5932551" y="208025"/>
                  </a:lnTo>
                  <a:lnTo>
                    <a:pt x="5957824" y="205612"/>
                  </a:lnTo>
                  <a:lnTo>
                    <a:pt x="5955284" y="180339"/>
                  </a:lnTo>
                  <a:close/>
                </a:path>
                <a:path w="7778115" h="813435">
                  <a:moveTo>
                    <a:pt x="5904738" y="185292"/>
                  </a:moveTo>
                  <a:lnTo>
                    <a:pt x="5879465" y="187832"/>
                  </a:lnTo>
                  <a:lnTo>
                    <a:pt x="5882005" y="213105"/>
                  </a:lnTo>
                  <a:lnTo>
                    <a:pt x="5907278" y="210565"/>
                  </a:lnTo>
                  <a:lnTo>
                    <a:pt x="5904738" y="185292"/>
                  </a:lnTo>
                  <a:close/>
                </a:path>
                <a:path w="7778115" h="813435">
                  <a:moveTo>
                    <a:pt x="5854192" y="190372"/>
                  </a:moveTo>
                  <a:lnTo>
                    <a:pt x="5828919" y="192785"/>
                  </a:lnTo>
                  <a:lnTo>
                    <a:pt x="5831332" y="218058"/>
                  </a:lnTo>
                  <a:lnTo>
                    <a:pt x="5856605" y="215645"/>
                  </a:lnTo>
                  <a:lnTo>
                    <a:pt x="5854192" y="190372"/>
                  </a:lnTo>
                  <a:close/>
                </a:path>
                <a:path w="7778115" h="813435">
                  <a:moveTo>
                    <a:pt x="5803645" y="195325"/>
                  </a:moveTo>
                  <a:lnTo>
                    <a:pt x="5778373" y="197865"/>
                  </a:lnTo>
                  <a:lnTo>
                    <a:pt x="5780786" y="223138"/>
                  </a:lnTo>
                  <a:lnTo>
                    <a:pt x="5806059" y="220598"/>
                  </a:lnTo>
                  <a:lnTo>
                    <a:pt x="5803645" y="195325"/>
                  </a:lnTo>
                  <a:close/>
                </a:path>
                <a:path w="7778115" h="813435">
                  <a:moveTo>
                    <a:pt x="5753100" y="200278"/>
                  </a:moveTo>
                  <a:lnTo>
                    <a:pt x="5727827" y="202818"/>
                  </a:lnTo>
                  <a:lnTo>
                    <a:pt x="5730240" y="228091"/>
                  </a:lnTo>
                  <a:lnTo>
                    <a:pt x="5755513" y="225551"/>
                  </a:lnTo>
                  <a:lnTo>
                    <a:pt x="5753100" y="200278"/>
                  </a:lnTo>
                  <a:close/>
                </a:path>
                <a:path w="7778115" h="813435">
                  <a:moveTo>
                    <a:pt x="5702554" y="205358"/>
                  </a:moveTo>
                  <a:lnTo>
                    <a:pt x="5677281" y="207898"/>
                  </a:lnTo>
                  <a:lnTo>
                    <a:pt x="5679694" y="233171"/>
                  </a:lnTo>
                  <a:lnTo>
                    <a:pt x="5704967" y="230631"/>
                  </a:lnTo>
                  <a:lnTo>
                    <a:pt x="5702554" y="205358"/>
                  </a:lnTo>
                  <a:close/>
                </a:path>
                <a:path w="7778115" h="813435">
                  <a:moveTo>
                    <a:pt x="5652008" y="210311"/>
                  </a:moveTo>
                  <a:lnTo>
                    <a:pt x="5626735" y="212851"/>
                  </a:lnTo>
                  <a:lnTo>
                    <a:pt x="5629148" y="238124"/>
                  </a:lnTo>
                  <a:lnTo>
                    <a:pt x="5654420" y="235584"/>
                  </a:lnTo>
                  <a:lnTo>
                    <a:pt x="5652008" y="210311"/>
                  </a:lnTo>
                  <a:close/>
                </a:path>
                <a:path w="7778115" h="813435">
                  <a:moveTo>
                    <a:pt x="5601462" y="215391"/>
                  </a:moveTo>
                  <a:lnTo>
                    <a:pt x="5576062" y="217804"/>
                  </a:lnTo>
                  <a:lnTo>
                    <a:pt x="5578602" y="243077"/>
                  </a:lnTo>
                  <a:lnTo>
                    <a:pt x="5603875" y="240664"/>
                  </a:lnTo>
                  <a:lnTo>
                    <a:pt x="5601462" y="215391"/>
                  </a:lnTo>
                  <a:close/>
                </a:path>
                <a:path w="7778115" h="813435">
                  <a:moveTo>
                    <a:pt x="5550789" y="220344"/>
                  </a:moveTo>
                  <a:lnTo>
                    <a:pt x="5525516" y="222884"/>
                  </a:lnTo>
                  <a:lnTo>
                    <a:pt x="5528056" y="248157"/>
                  </a:lnTo>
                  <a:lnTo>
                    <a:pt x="5553329" y="245617"/>
                  </a:lnTo>
                  <a:lnTo>
                    <a:pt x="5550789" y="220344"/>
                  </a:lnTo>
                  <a:close/>
                </a:path>
                <a:path w="7778115" h="813435">
                  <a:moveTo>
                    <a:pt x="5500243" y="225424"/>
                  </a:moveTo>
                  <a:lnTo>
                    <a:pt x="5474970" y="227837"/>
                  </a:lnTo>
                  <a:lnTo>
                    <a:pt x="5477510" y="253110"/>
                  </a:lnTo>
                  <a:lnTo>
                    <a:pt x="5502783" y="250697"/>
                  </a:lnTo>
                  <a:lnTo>
                    <a:pt x="5500243" y="225424"/>
                  </a:lnTo>
                  <a:close/>
                </a:path>
                <a:path w="7778115" h="813435">
                  <a:moveTo>
                    <a:pt x="5449697" y="230377"/>
                  </a:moveTo>
                  <a:lnTo>
                    <a:pt x="5424424" y="232917"/>
                  </a:lnTo>
                  <a:lnTo>
                    <a:pt x="5426964" y="258190"/>
                  </a:lnTo>
                  <a:lnTo>
                    <a:pt x="5452237" y="255650"/>
                  </a:lnTo>
                  <a:lnTo>
                    <a:pt x="5449697" y="230377"/>
                  </a:lnTo>
                  <a:close/>
                </a:path>
                <a:path w="7778115" h="813435">
                  <a:moveTo>
                    <a:pt x="5399151" y="235330"/>
                  </a:moveTo>
                  <a:lnTo>
                    <a:pt x="5373878" y="237870"/>
                  </a:lnTo>
                  <a:lnTo>
                    <a:pt x="5376418" y="263143"/>
                  </a:lnTo>
                  <a:lnTo>
                    <a:pt x="5401691" y="260603"/>
                  </a:lnTo>
                  <a:lnTo>
                    <a:pt x="5399151" y="235330"/>
                  </a:lnTo>
                  <a:close/>
                </a:path>
                <a:path w="7778115" h="813435">
                  <a:moveTo>
                    <a:pt x="5348605" y="240410"/>
                  </a:moveTo>
                  <a:lnTo>
                    <a:pt x="5323332" y="242950"/>
                  </a:lnTo>
                  <a:lnTo>
                    <a:pt x="5325872" y="268223"/>
                  </a:lnTo>
                  <a:lnTo>
                    <a:pt x="5351145" y="265683"/>
                  </a:lnTo>
                  <a:lnTo>
                    <a:pt x="5348605" y="240410"/>
                  </a:lnTo>
                  <a:close/>
                </a:path>
                <a:path w="7778115" h="813435">
                  <a:moveTo>
                    <a:pt x="5298059" y="245363"/>
                  </a:moveTo>
                  <a:lnTo>
                    <a:pt x="5272786" y="247903"/>
                  </a:lnTo>
                  <a:lnTo>
                    <a:pt x="5275326" y="273176"/>
                  </a:lnTo>
                  <a:lnTo>
                    <a:pt x="5300599" y="270636"/>
                  </a:lnTo>
                  <a:lnTo>
                    <a:pt x="5298059" y="245363"/>
                  </a:lnTo>
                  <a:close/>
                </a:path>
                <a:path w="7778115" h="813435">
                  <a:moveTo>
                    <a:pt x="5247513" y="250443"/>
                  </a:moveTo>
                  <a:lnTo>
                    <a:pt x="5222240" y="252856"/>
                  </a:lnTo>
                  <a:lnTo>
                    <a:pt x="5224780" y="278129"/>
                  </a:lnTo>
                  <a:lnTo>
                    <a:pt x="5250053" y="275716"/>
                  </a:lnTo>
                  <a:lnTo>
                    <a:pt x="5247513" y="250443"/>
                  </a:lnTo>
                  <a:close/>
                </a:path>
                <a:path w="7778115" h="813435">
                  <a:moveTo>
                    <a:pt x="5196967" y="255396"/>
                  </a:moveTo>
                  <a:lnTo>
                    <a:pt x="5171694" y="257936"/>
                  </a:lnTo>
                  <a:lnTo>
                    <a:pt x="5174234" y="283209"/>
                  </a:lnTo>
                  <a:lnTo>
                    <a:pt x="5199507" y="280669"/>
                  </a:lnTo>
                  <a:lnTo>
                    <a:pt x="5196967" y="255396"/>
                  </a:lnTo>
                  <a:close/>
                </a:path>
                <a:path w="7778115" h="813435">
                  <a:moveTo>
                    <a:pt x="5146420" y="260349"/>
                  </a:moveTo>
                  <a:lnTo>
                    <a:pt x="5121148" y="262889"/>
                  </a:lnTo>
                  <a:lnTo>
                    <a:pt x="5123688" y="288162"/>
                  </a:lnTo>
                  <a:lnTo>
                    <a:pt x="5148961" y="285749"/>
                  </a:lnTo>
                  <a:lnTo>
                    <a:pt x="5146420" y="260349"/>
                  </a:lnTo>
                  <a:close/>
                </a:path>
                <a:path w="7778115" h="813435">
                  <a:moveTo>
                    <a:pt x="5095875" y="265429"/>
                  </a:moveTo>
                  <a:lnTo>
                    <a:pt x="5070602" y="267969"/>
                  </a:lnTo>
                  <a:lnTo>
                    <a:pt x="5073142" y="293242"/>
                  </a:lnTo>
                  <a:lnTo>
                    <a:pt x="5098415" y="290702"/>
                  </a:lnTo>
                  <a:lnTo>
                    <a:pt x="5095875" y="265429"/>
                  </a:lnTo>
                  <a:close/>
                </a:path>
                <a:path w="7778115" h="813435">
                  <a:moveTo>
                    <a:pt x="5045329" y="270382"/>
                  </a:moveTo>
                  <a:lnTo>
                    <a:pt x="5020056" y="272922"/>
                  </a:lnTo>
                  <a:lnTo>
                    <a:pt x="5022595" y="298195"/>
                  </a:lnTo>
                  <a:lnTo>
                    <a:pt x="5047869" y="295655"/>
                  </a:lnTo>
                  <a:lnTo>
                    <a:pt x="5045329" y="270382"/>
                  </a:lnTo>
                  <a:close/>
                </a:path>
                <a:path w="7778115" h="813435">
                  <a:moveTo>
                    <a:pt x="4994783" y="275462"/>
                  </a:moveTo>
                  <a:lnTo>
                    <a:pt x="4969510" y="277875"/>
                  </a:lnTo>
                  <a:lnTo>
                    <a:pt x="4972050" y="303148"/>
                  </a:lnTo>
                  <a:lnTo>
                    <a:pt x="4997323" y="300735"/>
                  </a:lnTo>
                  <a:lnTo>
                    <a:pt x="4994783" y="275462"/>
                  </a:lnTo>
                  <a:close/>
                </a:path>
                <a:path w="7778115" h="813435">
                  <a:moveTo>
                    <a:pt x="4944237" y="280415"/>
                  </a:moveTo>
                  <a:lnTo>
                    <a:pt x="4918964" y="282955"/>
                  </a:lnTo>
                  <a:lnTo>
                    <a:pt x="4921504" y="308228"/>
                  </a:lnTo>
                  <a:lnTo>
                    <a:pt x="4946777" y="305688"/>
                  </a:lnTo>
                  <a:lnTo>
                    <a:pt x="4944237" y="280415"/>
                  </a:lnTo>
                  <a:close/>
                </a:path>
                <a:path w="7778115" h="813435">
                  <a:moveTo>
                    <a:pt x="4893691" y="285495"/>
                  </a:moveTo>
                  <a:lnTo>
                    <a:pt x="4868418" y="287908"/>
                  </a:lnTo>
                  <a:lnTo>
                    <a:pt x="4870831" y="313181"/>
                  </a:lnTo>
                  <a:lnTo>
                    <a:pt x="4896231" y="310768"/>
                  </a:lnTo>
                  <a:lnTo>
                    <a:pt x="4893691" y="285495"/>
                  </a:lnTo>
                  <a:close/>
                </a:path>
                <a:path w="7778115" h="813435">
                  <a:moveTo>
                    <a:pt x="4843145" y="290448"/>
                  </a:moveTo>
                  <a:lnTo>
                    <a:pt x="4817872" y="292988"/>
                  </a:lnTo>
                  <a:lnTo>
                    <a:pt x="4820285" y="318261"/>
                  </a:lnTo>
                  <a:lnTo>
                    <a:pt x="4845558" y="315721"/>
                  </a:lnTo>
                  <a:lnTo>
                    <a:pt x="4843145" y="290448"/>
                  </a:lnTo>
                  <a:close/>
                </a:path>
                <a:path w="7778115" h="813435">
                  <a:moveTo>
                    <a:pt x="4792599" y="295401"/>
                  </a:moveTo>
                  <a:lnTo>
                    <a:pt x="4767326" y="297941"/>
                  </a:lnTo>
                  <a:lnTo>
                    <a:pt x="4769739" y="323214"/>
                  </a:lnTo>
                  <a:lnTo>
                    <a:pt x="4795012" y="320674"/>
                  </a:lnTo>
                  <a:lnTo>
                    <a:pt x="4792599" y="295401"/>
                  </a:lnTo>
                  <a:close/>
                </a:path>
                <a:path w="7778115" h="813435">
                  <a:moveTo>
                    <a:pt x="4742053" y="300481"/>
                  </a:moveTo>
                  <a:lnTo>
                    <a:pt x="4716780" y="303021"/>
                  </a:lnTo>
                  <a:lnTo>
                    <a:pt x="4719193" y="328294"/>
                  </a:lnTo>
                  <a:lnTo>
                    <a:pt x="4744466" y="325754"/>
                  </a:lnTo>
                  <a:lnTo>
                    <a:pt x="4742053" y="300481"/>
                  </a:lnTo>
                  <a:close/>
                </a:path>
                <a:path w="7778115" h="813435">
                  <a:moveTo>
                    <a:pt x="4691507" y="305434"/>
                  </a:moveTo>
                  <a:lnTo>
                    <a:pt x="4666234" y="307974"/>
                  </a:lnTo>
                  <a:lnTo>
                    <a:pt x="4668647" y="333247"/>
                  </a:lnTo>
                  <a:lnTo>
                    <a:pt x="4693920" y="330707"/>
                  </a:lnTo>
                  <a:lnTo>
                    <a:pt x="4691507" y="305434"/>
                  </a:lnTo>
                  <a:close/>
                </a:path>
                <a:path w="7778115" h="813435">
                  <a:moveTo>
                    <a:pt x="4640961" y="310514"/>
                  </a:moveTo>
                  <a:lnTo>
                    <a:pt x="4615688" y="312927"/>
                  </a:lnTo>
                  <a:lnTo>
                    <a:pt x="4618101" y="338200"/>
                  </a:lnTo>
                  <a:lnTo>
                    <a:pt x="4643374" y="335787"/>
                  </a:lnTo>
                  <a:lnTo>
                    <a:pt x="4640961" y="310514"/>
                  </a:lnTo>
                  <a:close/>
                </a:path>
                <a:path w="7778115" h="813435">
                  <a:moveTo>
                    <a:pt x="4590415" y="315467"/>
                  </a:moveTo>
                  <a:lnTo>
                    <a:pt x="4565015" y="318007"/>
                  </a:lnTo>
                  <a:lnTo>
                    <a:pt x="4567555" y="343280"/>
                  </a:lnTo>
                  <a:lnTo>
                    <a:pt x="4592828" y="340740"/>
                  </a:lnTo>
                  <a:lnTo>
                    <a:pt x="4590415" y="315467"/>
                  </a:lnTo>
                  <a:close/>
                </a:path>
                <a:path w="7778115" h="813435">
                  <a:moveTo>
                    <a:pt x="4539742" y="320547"/>
                  </a:moveTo>
                  <a:lnTo>
                    <a:pt x="4514469" y="322960"/>
                  </a:lnTo>
                  <a:lnTo>
                    <a:pt x="4517009" y="348233"/>
                  </a:lnTo>
                  <a:lnTo>
                    <a:pt x="4542282" y="345820"/>
                  </a:lnTo>
                  <a:lnTo>
                    <a:pt x="4539742" y="320547"/>
                  </a:lnTo>
                  <a:close/>
                </a:path>
                <a:path w="7778115" h="813435">
                  <a:moveTo>
                    <a:pt x="4489195" y="325500"/>
                  </a:moveTo>
                  <a:lnTo>
                    <a:pt x="4463923" y="328040"/>
                  </a:lnTo>
                  <a:lnTo>
                    <a:pt x="4466463" y="353313"/>
                  </a:lnTo>
                  <a:lnTo>
                    <a:pt x="4491736" y="350773"/>
                  </a:lnTo>
                  <a:lnTo>
                    <a:pt x="4489195" y="325500"/>
                  </a:lnTo>
                  <a:close/>
                </a:path>
                <a:path w="7778115" h="813435">
                  <a:moveTo>
                    <a:pt x="4438650" y="330453"/>
                  </a:moveTo>
                  <a:lnTo>
                    <a:pt x="4413377" y="332993"/>
                  </a:lnTo>
                  <a:lnTo>
                    <a:pt x="4415917" y="358266"/>
                  </a:lnTo>
                  <a:lnTo>
                    <a:pt x="4441190" y="355726"/>
                  </a:lnTo>
                  <a:lnTo>
                    <a:pt x="4438650" y="330453"/>
                  </a:lnTo>
                  <a:close/>
                </a:path>
                <a:path w="7778115" h="813435">
                  <a:moveTo>
                    <a:pt x="4388104" y="335533"/>
                  </a:moveTo>
                  <a:lnTo>
                    <a:pt x="4362831" y="338073"/>
                  </a:lnTo>
                  <a:lnTo>
                    <a:pt x="4365370" y="363346"/>
                  </a:lnTo>
                  <a:lnTo>
                    <a:pt x="4390644" y="360806"/>
                  </a:lnTo>
                  <a:lnTo>
                    <a:pt x="4388104" y="335533"/>
                  </a:lnTo>
                  <a:close/>
                </a:path>
                <a:path w="7778115" h="813435">
                  <a:moveTo>
                    <a:pt x="4337558" y="340486"/>
                  </a:moveTo>
                  <a:lnTo>
                    <a:pt x="4312285" y="343026"/>
                  </a:lnTo>
                  <a:lnTo>
                    <a:pt x="4314825" y="368299"/>
                  </a:lnTo>
                  <a:lnTo>
                    <a:pt x="4340098" y="365759"/>
                  </a:lnTo>
                  <a:lnTo>
                    <a:pt x="4337558" y="340486"/>
                  </a:lnTo>
                  <a:close/>
                </a:path>
                <a:path w="7778115" h="813435">
                  <a:moveTo>
                    <a:pt x="4287012" y="345566"/>
                  </a:moveTo>
                  <a:lnTo>
                    <a:pt x="4261739" y="347979"/>
                  </a:lnTo>
                  <a:lnTo>
                    <a:pt x="4264279" y="373252"/>
                  </a:lnTo>
                  <a:lnTo>
                    <a:pt x="4289552" y="370839"/>
                  </a:lnTo>
                  <a:lnTo>
                    <a:pt x="4287012" y="345566"/>
                  </a:lnTo>
                  <a:close/>
                </a:path>
                <a:path w="7778115" h="813435">
                  <a:moveTo>
                    <a:pt x="4236466" y="350519"/>
                  </a:moveTo>
                  <a:lnTo>
                    <a:pt x="4211193" y="353059"/>
                  </a:lnTo>
                  <a:lnTo>
                    <a:pt x="4213733" y="378332"/>
                  </a:lnTo>
                  <a:lnTo>
                    <a:pt x="4239006" y="375792"/>
                  </a:lnTo>
                  <a:lnTo>
                    <a:pt x="4236466" y="350519"/>
                  </a:lnTo>
                  <a:close/>
                </a:path>
                <a:path w="7778115" h="813435">
                  <a:moveTo>
                    <a:pt x="4185919" y="355599"/>
                  </a:moveTo>
                  <a:lnTo>
                    <a:pt x="4160647" y="358012"/>
                  </a:lnTo>
                  <a:lnTo>
                    <a:pt x="4163187" y="383285"/>
                  </a:lnTo>
                  <a:lnTo>
                    <a:pt x="4188460" y="380872"/>
                  </a:lnTo>
                  <a:lnTo>
                    <a:pt x="4185919" y="355599"/>
                  </a:lnTo>
                  <a:close/>
                </a:path>
                <a:path w="7778115" h="813435">
                  <a:moveTo>
                    <a:pt x="4135374" y="360552"/>
                  </a:moveTo>
                  <a:lnTo>
                    <a:pt x="4110101" y="363092"/>
                  </a:lnTo>
                  <a:lnTo>
                    <a:pt x="4112641" y="388365"/>
                  </a:lnTo>
                  <a:lnTo>
                    <a:pt x="4137914" y="385825"/>
                  </a:lnTo>
                  <a:lnTo>
                    <a:pt x="4135374" y="360552"/>
                  </a:lnTo>
                  <a:close/>
                </a:path>
                <a:path w="7778115" h="813435">
                  <a:moveTo>
                    <a:pt x="4084828" y="365505"/>
                  </a:moveTo>
                  <a:lnTo>
                    <a:pt x="4059555" y="368045"/>
                  </a:lnTo>
                  <a:lnTo>
                    <a:pt x="4062094" y="393318"/>
                  </a:lnTo>
                  <a:lnTo>
                    <a:pt x="4087367" y="390778"/>
                  </a:lnTo>
                  <a:lnTo>
                    <a:pt x="4084828" y="365505"/>
                  </a:lnTo>
                  <a:close/>
                </a:path>
                <a:path w="7778115" h="813435">
                  <a:moveTo>
                    <a:pt x="4034282" y="370585"/>
                  </a:moveTo>
                  <a:lnTo>
                    <a:pt x="4009009" y="373125"/>
                  </a:lnTo>
                  <a:lnTo>
                    <a:pt x="4011549" y="398398"/>
                  </a:lnTo>
                  <a:lnTo>
                    <a:pt x="4036822" y="395858"/>
                  </a:lnTo>
                  <a:lnTo>
                    <a:pt x="4034282" y="370585"/>
                  </a:lnTo>
                  <a:close/>
                </a:path>
                <a:path w="7778115" h="813435">
                  <a:moveTo>
                    <a:pt x="3983736" y="375538"/>
                  </a:moveTo>
                  <a:lnTo>
                    <a:pt x="3958463" y="378078"/>
                  </a:lnTo>
                  <a:lnTo>
                    <a:pt x="3961003" y="403351"/>
                  </a:lnTo>
                  <a:lnTo>
                    <a:pt x="3986276" y="400811"/>
                  </a:lnTo>
                  <a:lnTo>
                    <a:pt x="3983736" y="375538"/>
                  </a:lnTo>
                  <a:close/>
                </a:path>
                <a:path w="7778115" h="813435">
                  <a:moveTo>
                    <a:pt x="3933190" y="380618"/>
                  </a:moveTo>
                  <a:lnTo>
                    <a:pt x="3907916" y="383031"/>
                  </a:lnTo>
                  <a:lnTo>
                    <a:pt x="3910457" y="408304"/>
                  </a:lnTo>
                  <a:lnTo>
                    <a:pt x="3935730" y="405891"/>
                  </a:lnTo>
                  <a:lnTo>
                    <a:pt x="3933190" y="380618"/>
                  </a:lnTo>
                  <a:close/>
                </a:path>
                <a:path w="7778115" h="813435">
                  <a:moveTo>
                    <a:pt x="3882643" y="385571"/>
                  </a:moveTo>
                  <a:lnTo>
                    <a:pt x="3857370" y="388111"/>
                  </a:lnTo>
                  <a:lnTo>
                    <a:pt x="3859784" y="413384"/>
                  </a:lnTo>
                  <a:lnTo>
                    <a:pt x="3885057" y="410844"/>
                  </a:lnTo>
                  <a:lnTo>
                    <a:pt x="3882643" y="385571"/>
                  </a:lnTo>
                  <a:close/>
                </a:path>
                <a:path w="7778115" h="813435">
                  <a:moveTo>
                    <a:pt x="3832098" y="390524"/>
                  </a:moveTo>
                  <a:lnTo>
                    <a:pt x="3806825" y="393064"/>
                  </a:lnTo>
                  <a:lnTo>
                    <a:pt x="3809238" y="418337"/>
                  </a:lnTo>
                  <a:lnTo>
                    <a:pt x="3834511" y="415924"/>
                  </a:lnTo>
                  <a:lnTo>
                    <a:pt x="3832098" y="390524"/>
                  </a:lnTo>
                  <a:close/>
                </a:path>
                <a:path w="7778115" h="813435">
                  <a:moveTo>
                    <a:pt x="3781552" y="395604"/>
                  </a:moveTo>
                  <a:lnTo>
                    <a:pt x="3756279" y="398144"/>
                  </a:lnTo>
                  <a:lnTo>
                    <a:pt x="3758691" y="423417"/>
                  </a:lnTo>
                  <a:lnTo>
                    <a:pt x="3783965" y="420877"/>
                  </a:lnTo>
                  <a:lnTo>
                    <a:pt x="3781552" y="395604"/>
                  </a:lnTo>
                  <a:close/>
                </a:path>
                <a:path w="7778115" h="813435">
                  <a:moveTo>
                    <a:pt x="3731006" y="400557"/>
                  </a:moveTo>
                  <a:lnTo>
                    <a:pt x="3705733" y="403097"/>
                  </a:lnTo>
                  <a:lnTo>
                    <a:pt x="3708145" y="428370"/>
                  </a:lnTo>
                  <a:lnTo>
                    <a:pt x="3733418" y="425830"/>
                  </a:lnTo>
                  <a:lnTo>
                    <a:pt x="3731006" y="400557"/>
                  </a:lnTo>
                  <a:close/>
                </a:path>
                <a:path w="7778115" h="813435">
                  <a:moveTo>
                    <a:pt x="3680460" y="405637"/>
                  </a:moveTo>
                  <a:lnTo>
                    <a:pt x="3655187" y="408050"/>
                  </a:lnTo>
                  <a:lnTo>
                    <a:pt x="3657600" y="433323"/>
                  </a:lnTo>
                  <a:lnTo>
                    <a:pt x="3682873" y="430910"/>
                  </a:lnTo>
                  <a:lnTo>
                    <a:pt x="3680460" y="405637"/>
                  </a:lnTo>
                  <a:close/>
                </a:path>
                <a:path w="7778115" h="813435">
                  <a:moveTo>
                    <a:pt x="3629914" y="410590"/>
                  </a:moveTo>
                  <a:lnTo>
                    <a:pt x="3604514" y="413130"/>
                  </a:lnTo>
                  <a:lnTo>
                    <a:pt x="3607054" y="438403"/>
                  </a:lnTo>
                  <a:lnTo>
                    <a:pt x="3632327" y="435863"/>
                  </a:lnTo>
                  <a:lnTo>
                    <a:pt x="3629914" y="410590"/>
                  </a:lnTo>
                  <a:close/>
                </a:path>
                <a:path w="7778115" h="813435">
                  <a:moveTo>
                    <a:pt x="3579241" y="415670"/>
                  </a:moveTo>
                  <a:lnTo>
                    <a:pt x="3553967" y="418083"/>
                  </a:lnTo>
                  <a:lnTo>
                    <a:pt x="3556508" y="443356"/>
                  </a:lnTo>
                  <a:lnTo>
                    <a:pt x="3581781" y="440943"/>
                  </a:lnTo>
                  <a:lnTo>
                    <a:pt x="3579241" y="415670"/>
                  </a:lnTo>
                  <a:close/>
                </a:path>
                <a:path w="7778115" h="813435">
                  <a:moveTo>
                    <a:pt x="3528694" y="420623"/>
                  </a:moveTo>
                  <a:lnTo>
                    <a:pt x="3503422" y="423163"/>
                  </a:lnTo>
                  <a:lnTo>
                    <a:pt x="3505962" y="448436"/>
                  </a:lnTo>
                  <a:lnTo>
                    <a:pt x="3531235" y="445896"/>
                  </a:lnTo>
                  <a:lnTo>
                    <a:pt x="3528694" y="420623"/>
                  </a:lnTo>
                  <a:close/>
                </a:path>
                <a:path w="7778115" h="813435">
                  <a:moveTo>
                    <a:pt x="3478149" y="425576"/>
                  </a:moveTo>
                  <a:lnTo>
                    <a:pt x="3452876" y="428116"/>
                  </a:lnTo>
                  <a:lnTo>
                    <a:pt x="3455416" y="453389"/>
                  </a:lnTo>
                  <a:lnTo>
                    <a:pt x="3480689" y="450849"/>
                  </a:lnTo>
                  <a:lnTo>
                    <a:pt x="3478149" y="425576"/>
                  </a:lnTo>
                  <a:close/>
                </a:path>
                <a:path w="7778115" h="813435">
                  <a:moveTo>
                    <a:pt x="3427603" y="430656"/>
                  </a:moveTo>
                  <a:lnTo>
                    <a:pt x="3402330" y="433196"/>
                  </a:lnTo>
                  <a:lnTo>
                    <a:pt x="3404869" y="458469"/>
                  </a:lnTo>
                  <a:lnTo>
                    <a:pt x="3430142" y="455929"/>
                  </a:lnTo>
                  <a:lnTo>
                    <a:pt x="3427603" y="430656"/>
                  </a:lnTo>
                  <a:close/>
                </a:path>
                <a:path w="7778115" h="813435">
                  <a:moveTo>
                    <a:pt x="3377057" y="435609"/>
                  </a:moveTo>
                  <a:lnTo>
                    <a:pt x="3351784" y="438149"/>
                  </a:lnTo>
                  <a:lnTo>
                    <a:pt x="3354324" y="463422"/>
                  </a:lnTo>
                  <a:lnTo>
                    <a:pt x="3379597" y="460882"/>
                  </a:lnTo>
                  <a:lnTo>
                    <a:pt x="3377057" y="435609"/>
                  </a:lnTo>
                  <a:close/>
                </a:path>
                <a:path w="7778115" h="813435">
                  <a:moveTo>
                    <a:pt x="3326511" y="440689"/>
                  </a:moveTo>
                  <a:lnTo>
                    <a:pt x="3301238" y="443102"/>
                  </a:lnTo>
                  <a:lnTo>
                    <a:pt x="3303778" y="468375"/>
                  </a:lnTo>
                  <a:lnTo>
                    <a:pt x="3329051" y="465962"/>
                  </a:lnTo>
                  <a:lnTo>
                    <a:pt x="3326511" y="440689"/>
                  </a:lnTo>
                  <a:close/>
                </a:path>
                <a:path w="7778115" h="813435">
                  <a:moveTo>
                    <a:pt x="3275965" y="445642"/>
                  </a:moveTo>
                  <a:lnTo>
                    <a:pt x="3250691" y="448182"/>
                  </a:lnTo>
                  <a:lnTo>
                    <a:pt x="3253232" y="473455"/>
                  </a:lnTo>
                  <a:lnTo>
                    <a:pt x="3278505" y="470915"/>
                  </a:lnTo>
                  <a:lnTo>
                    <a:pt x="3275965" y="445642"/>
                  </a:lnTo>
                  <a:close/>
                </a:path>
                <a:path w="7778115" h="813435">
                  <a:moveTo>
                    <a:pt x="3225418" y="450722"/>
                  </a:moveTo>
                  <a:lnTo>
                    <a:pt x="3200145" y="453135"/>
                  </a:lnTo>
                  <a:lnTo>
                    <a:pt x="3202686" y="478408"/>
                  </a:lnTo>
                  <a:lnTo>
                    <a:pt x="3227959" y="475995"/>
                  </a:lnTo>
                  <a:lnTo>
                    <a:pt x="3225418" y="450722"/>
                  </a:lnTo>
                  <a:close/>
                </a:path>
                <a:path w="7778115" h="813435">
                  <a:moveTo>
                    <a:pt x="3174873" y="455675"/>
                  </a:moveTo>
                  <a:lnTo>
                    <a:pt x="3149600" y="458215"/>
                  </a:lnTo>
                  <a:lnTo>
                    <a:pt x="3152140" y="483488"/>
                  </a:lnTo>
                  <a:lnTo>
                    <a:pt x="3177413" y="480948"/>
                  </a:lnTo>
                  <a:lnTo>
                    <a:pt x="3174873" y="455675"/>
                  </a:lnTo>
                  <a:close/>
                </a:path>
                <a:path w="7778115" h="813435">
                  <a:moveTo>
                    <a:pt x="3124327" y="460628"/>
                  </a:moveTo>
                  <a:lnTo>
                    <a:pt x="3099054" y="463168"/>
                  </a:lnTo>
                  <a:lnTo>
                    <a:pt x="3101593" y="488441"/>
                  </a:lnTo>
                  <a:lnTo>
                    <a:pt x="3126866" y="485901"/>
                  </a:lnTo>
                  <a:lnTo>
                    <a:pt x="3124327" y="460628"/>
                  </a:lnTo>
                  <a:close/>
                </a:path>
                <a:path w="7778115" h="813435">
                  <a:moveTo>
                    <a:pt x="3073781" y="465708"/>
                  </a:moveTo>
                  <a:lnTo>
                    <a:pt x="3048508" y="468248"/>
                  </a:lnTo>
                  <a:lnTo>
                    <a:pt x="3051048" y="493521"/>
                  </a:lnTo>
                  <a:lnTo>
                    <a:pt x="3076320" y="490981"/>
                  </a:lnTo>
                  <a:lnTo>
                    <a:pt x="3073781" y="465708"/>
                  </a:lnTo>
                  <a:close/>
                </a:path>
                <a:path w="7778115" h="813435">
                  <a:moveTo>
                    <a:pt x="3023235" y="470661"/>
                  </a:moveTo>
                  <a:lnTo>
                    <a:pt x="2997962" y="473201"/>
                  </a:lnTo>
                  <a:lnTo>
                    <a:pt x="3000502" y="498474"/>
                  </a:lnTo>
                  <a:lnTo>
                    <a:pt x="3025775" y="495934"/>
                  </a:lnTo>
                  <a:lnTo>
                    <a:pt x="3023235" y="470661"/>
                  </a:lnTo>
                  <a:close/>
                </a:path>
                <a:path w="7778115" h="813435">
                  <a:moveTo>
                    <a:pt x="2972689" y="475741"/>
                  </a:moveTo>
                  <a:lnTo>
                    <a:pt x="2947416" y="478154"/>
                  </a:lnTo>
                  <a:lnTo>
                    <a:pt x="2949956" y="503427"/>
                  </a:lnTo>
                  <a:lnTo>
                    <a:pt x="2975229" y="501014"/>
                  </a:lnTo>
                  <a:lnTo>
                    <a:pt x="2972689" y="475741"/>
                  </a:lnTo>
                  <a:close/>
                </a:path>
                <a:path w="7778115" h="813435">
                  <a:moveTo>
                    <a:pt x="2922143" y="480694"/>
                  </a:moveTo>
                  <a:lnTo>
                    <a:pt x="2896870" y="483234"/>
                  </a:lnTo>
                  <a:lnTo>
                    <a:pt x="2899410" y="508507"/>
                  </a:lnTo>
                  <a:lnTo>
                    <a:pt x="2924683" y="505967"/>
                  </a:lnTo>
                  <a:lnTo>
                    <a:pt x="2922143" y="480694"/>
                  </a:lnTo>
                  <a:close/>
                </a:path>
                <a:path w="7778115" h="813435">
                  <a:moveTo>
                    <a:pt x="2871597" y="485774"/>
                  </a:moveTo>
                  <a:lnTo>
                    <a:pt x="2846324" y="488187"/>
                  </a:lnTo>
                  <a:lnTo>
                    <a:pt x="2848737" y="513460"/>
                  </a:lnTo>
                  <a:lnTo>
                    <a:pt x="2874137" y="511047"/>
                  </a:lnTo>
                  <a:lnTo>
                    <a:pt x="2871597" y="485774"/>
                  </a:lnTo>
                  <a:close/>
                </a:path>
                <a:path w="7778115" h="813435">
                  <a:moveTo>
                    <a:pt x="2821051" y="490727"/>
                  </a:moveTo>
                  <a:lnTo>
                    <a:pt x="2795778" y="493267"/>
                  </a:lnTo>
                  <a:lnTo>
                    <a:pt x="2798191" y="518540"/>
                  </a:lnTo>
                  <a:lnTo>
                    <a:pt x="2823464" y="516000"/>
                  </a:lnTo>
                  <a:lnTo>
                    <a:pt x="2821051" y="490727"/>
                  </a:lnTo>
                  <a:close/>
                </a:path>
                <a:path w="7778115" h="813435">
                  <a:moveTo>
                    <a:pt x="2770505" y="495680"/>
                  </a:moveTo>
                  <a:lnTo>
                    <a:pt x="2745232" y="498220"/>
                  </a:lnTo>
                  <a:lnTo>
                    <a:pt x="2747645" y="523493"/>
                  </a:lnTo>
                  <a:lnTo>
                    <a:pt x="2772918" y="520953"/>
                  </a:lnTo>
                  <a:lnTo>
                    <a:pt x="2770505" y="495680"/>
                  </a:lnTo>
                  <a:close/>
                </a:path>
                <a:path w="7778115" h="813435">
                  <a:moveTo>
                    <a:pt x="2719959" y="500760"/>
                  </a:moveTo>
                  <a:lnTo>
                    <a:pt x="2694686" y="503300"/>
                  </a:lnTo>
                  <a:lnTo>
                    <a:pt x="2697099" y="528573"/>
                  </a:lnTo>
                  <a:lnTo>
                    <a:pt x="2722372" y="526033"/>
                  </a:lnTo>
                  <a:lnTo>
                    <a:pt x="2719959" y="500760"/>
                  </a:lnTo>
                  <a:close/>
                </a:path>
                <a:path w="7778115" h="813435">
                  <a:moveTo>
                    <a:pt x="2669413" y="505713"/>
                  </a:moveTo>
                  <a:lnTo>
                    <a:pt x="2644140" y="508253"/>
                  </a:lnTo>
                  <a:lnTo>
                    <a:pt x="2646553" y="533526"/>
                  </a:lnTo>
                  <a:lnTo>
                    <a:pt x="2671826" y="530986"/>
                  </a:lnTo>
                  <a:lnTo>
                    <a:pt x="2669413" y="505713"/>
                  </a:lnTo>
                  <a:close/>
                </a:path>
                <a:path w="7778115" h="813435">
                  <a:moveTo>
                    <a:pt x="2618867" y="510793"/>
                  </a:moveTo>
                  <a:lnTo>
                    <a:pt x="2593467" y="513206"/>
                  </a:lnTo>
                  <a:lnTo>
                    <a:pt x="2596007" y="538479"/>
                  </a:lnTo>
                  <a:lnTo>
                    <a:pt x="2621280" y="536066"/>
                  </a:lnTo>
                  <a:lnTo>
                    <a:pt x="2618867" y="510793"/>
                  </a:lnTo>
                  <a:close/>
                </a:path>
                <a:path w="7778115" h="813435">
                  <a:moveTo>
                    <a:pt x="2568194" y="515746"/>
                  </a:moveTo>
                  <a:lnTo>
                    <a:pt x="2542921" y="518286"/>
                  </a:lnTo>
                  <a:lnTo>
                    <a:pt x="2545461" y="543559"/>
                  </a:lnTo>
                  <a:lnTo>
                    <a:pt x="2570734" y="541019"/>
                  </a:lnTo>
                  <a:lnTo>
                    <a:pt x="2568194" y="515746"/>
                  </a:lnTo>
                  <a:close/>
                </a:path>
                <a:path w="7778115" h="813435">
                  <a:moveTo>
                    <a:pt x="2517648" y="520699"/>
                  </a:moveTo>
                  <a:lnTo>
                    <a:pt x="2492375" y="523239"/>
                  </a:lnTo>
                  <a:lnTo>
                    <a:pt x="2494915" y="548512"/>
                  </a:lnTo>
                  <a:lnTo>
                    <a:pt x="2520188" y="546099"/>
                  </a:lnTo>
                  <a:lnTo>
                    <a:pt x="2517648" y="520699"/>
                  </a:lnTo>
                  <a:close/>
                </a:path>
                <a:path w="7778115" h="813435">
                  <a:moveTo>
                    <a:pt x="2467102" y="525779"/>
                  </a:moveTo>
                  <a:lnTo>
                    <a:pt x="2441829" y="528319"/>
                  </a:lnTo>
                  <a:lnTo>
                    <a:pt x="2444369" y="553592"/>
                  </a:lnTo>
                  <a:lnTo>
                    <a:pt x="2469642" y="551052"/>
                  </a:lnTo>
                  <a:lnTo>
                    <a:pt x="2467102" y="525779"/>
                  </a:lnTo>
                  <a:close/>
                </a:path>
                <a:path w="7778115" h="813435">
                  <a:moveTo>
                    <a:pt x="2416556" y="530732"/>
                  </a:moveTo>
                  <a:lnTo>
                    <a:pt x="2391283" y="533272"/>
                  </a:lnTo>
                  <a:lnTo>
                    <a:pt x="2393823" y="558545"/>
                  </a:lnTo>
                  <a:lnTo>
                    <a:pt x="2419096" y="556005"/>
                  </a:lnTo>
                  <a:lnTo>
                    <a:pt x="2416556" y="530732"/>
                  </a:lnTo>
                  <a:close/>
                </a:path>
                <a:path w="7778115" h="813435">
                  <a:moveTo>
                    <a:pt x="2366010" y="535812"/>
                  </a:moveTo>
                  <a:lnTo>
                    <a:pt x="2340737" y="538225"/>
                  </a:lnTo>
                  <a:lnTo>
                    <a:pt x="2343277" y="563625"/>
                  </a:lnTo>
                  <a:lnTo>
                    <a:pt x="2368550" y="561085"/>
                  </a:lnTo>
                  <a:lnTo>
                    <a:pt x="2366010" y="535812"/>
                  </a:lnTo>
                  <a:close/>
                </a:path>
                <a:path w="7778115" h="813435">
                  <a:moveTo>
                    <a:pt x="2315464" y="540765"/>
                  </a:moveTo>
                  <a:lnTo>
                    <a:pt x="2290191" y="543305"/>
                  </a:lnTo>
                  <a:lnTo>
                    <a:pt x="2292731" y="568578"/>
                  </a:lnTo>
                  <a:lnTo>
                    <a:pt x="2318004" y="566038"/>
                  </a:lnTo>
                  <a:lnTo>
                    <a:pt x="2315464" y="540765"/>
                  </a:lnTo>
                  <a:close/>
                </a:path>
                <a:path w="7778115" h="813435">
                  <a:moveTo>
                    <a:pt x="2264918" y="545845"/>
                  </a:moveTo>
                  <a:lnTo>
                    <a:pt x="2239645" y="548258"/>
                  </a:lnTo>
                  <a:lnTo>
                    <a:pt x="2242185" y="573531"/>
                  </a:lnTo>
                  <a:lnTo>
                    <a:pt x="2267458" y="571118"/>
                  </a:lnTo>
                  <a:lnTo>
                    <a:pt x="2264918" y="545845"/>
                  </a:lnTo>
                  <a:close/>
                </a:path>
                <a:path w="7778115" h="813435">
                  <a:moveTo>
                    <a:pt x="2214372" y="550798"/>
                  </a:moveTo>
                  <a:lnTo>
                    <a:pt x="2189099" y="553338"/>
                  </a:lnTo>
                  <a:lnTo>
                    <a:pt x="2191639" y="578611"/>
                  </a:lnTo>
                  <a:lnTo>
                    <a:pt x="2216912" y="576071"/>
                  </a:lnTo>
                  <a:lnTo>
                    <a:pt x="2214372" y="550798"/>
                  </a:lnTo>
                  <a:close/>
                </a:path>
                <a:path w="7778115" h="813435">
                  <a:moveTo>
                    <a:pt x="2163826" y="555751"/>
                  </a:moveTo>
                  <a:lnTo>
                    <a:pt x="2138553" y="558291"/>
                  </a:lnTo>
                  <a:lnTo>
                    <a:pt x="2141093" y="583564"/>
                  </a:lnTo>
                  <a:lnTo>
                    <a:pt x="2166366" y="581024"/>
                  </a:lnTo>
                  <a:lnTo>
                    <a:pt x="2163826" y="555751"/>
                  </a:lnTo>
                  <a:close/>
                </a:path>
                <a:path w="7778115" h="813435">
                  <a:moveTo>
                    <a:pt x="2113280" y="560831"/>
                  </a:moveTo>
                  <a:lnTo>
                    <a:pt x="2088007" y="563371"/>
                  </a:lnTo>
                  <a:lnTo>
                    <a:pt x="2090547" y="588644"/>
                  </a:lnTo>
                  <a:lnTo>
                    <a:pt x="2115820" y="586104"/>
                  </a:lnTo>
                  <a:lnTo>
                    <a:pt x="2113280" y="560831"/>
                  </a:lnTo>
                  <a:close/>
                </a:path>
                <a:path w="7778115" h="813435">
                  <a:moveTo>
                    <a:pt x="2062734" y="565784"/>
                  </a:moveTo>
                  <a:lnTo>
                    <a:pt x="2037461" y="568324"/>
                  </a:lnTo>
                  <a:lnTo>
                    <a:pt x="2040001" y="593597"/>
                  </a:lnTo>
                  <a:lnTo>
                    <a:pt x="2065274" y="591057"/>
                  </a:lnTo>
                  <a:lnTo>
                    <a:pt x="2062734" y="565784"/>
                  </a:lnTo>
                  <a:close/>
                </a:path>
                <a:path w="7778115" h="813435">
                  <a:moveTo>
                    <a:pt x="2012188" y="570864"/>
                  </a:moveTo>
                  <a:lnTo>
                    <a:pt x="1986914" y="573277"/>
                  </a:lnTo>
                  <a:lnTo>
                    <a:pt x="1989455" y="598550"/>
                  </a:lnTo>
                  <a:lnTo>
                    <a:pt x="2014728" y="596137"/>
                  </a:lnTo>
                  <a:lnTo>
                    <a:pt x="2012188" y="570864"/>
                  </a:lnTo>
                  <a:close/>
                </a:path>
                <a:path w="7778115" h="813435">
                  <a:moveTo>
                    <a:pt x="1961642" y="575817"/>
                  </a:moveTo>
                  <a:lnTo>
                    <a:pt x="1936369" y="578357"/>
                  </a:lnTo>
                  <a:lnTo>
                    <a:pt x="1938782" y="603630"/>
                  </a:lnTo>
                  <a:lnTo>
                    <a:pt x="1964182" y="601090"/>
                  </a:lnTo>
                  <a:lnTo>
                    <a:pt x="1961642" y="575817"/>
                  </a:lnTo>
                  <a:close/>
                </a:path>
                <a:path w="7778115" h="813435">
                  <a:moveTo>
                    <a:pt x="1911096" y="580897"/>
                  </a:moveTo>
                  <a:lnTo>
                    <a:pt x="1885823" y="583310"/>
                  </a:lnTo>
                  <a:lnTo>
                    <a:pt x="1888236" y="608583"/>
                  </a:lnTo>
                  <a:lnTo>
                    <a:pt x="1913509" y="606170"/>
                  </a:lnTo>
                  <a:lnTo>
                    <a:pt x="1911096" y="580897"/>
                  </a:lnTo>
                  <a:close/>
                </a:path>
                <a:path w="7778115" h="813435">
                  <a:moveTo>
                    <a:pt x="1860550" y="585850"/>
                  </a:moveTo>
                  <a:lnTo>
                    <a:pt x="1835277" y="588390"/>
                  </a:lnTo>
                  <a:lnTo>
                    <a:pt x="1837689" y="613663"/>
                  </a:lnTo>
                  <a:lnTo>
                    <a:pt x="1862963" y="611123"/>
                  </a:lnTo>
                  <a:lnTo>
                    <a:pt x="1860550" y="585850"/>
                  </a:lnTo>
                  <a:close/>
                </a:path>
                <a:path w="7778115" h="813435">
                  <a:moveTo>
                    <a:pt x="1810004" y="590803"/>
                  </a:moveTo>
                  <a:lnTo>
                    <a:pt x="1784731" y="593343"/>
                  </a:lnTo>
                  <a:lnTo>
                    <a:pt x="1787144" y="618616"/>
                  </a:lnTo>
                  <a:lnTo>
                    <a:pt x="1812417" y="616076"/>
                  </a:lnTo>
                  <a:lnTo>
                    <a:pt x="1810004" y="590803"/>
                  </a:lnTo>
                  <a:close/>
                </a:path>
                <a:path w="7778115" h="813435">
                  <a:moveTo>
                    <a:pt x="1759458" y="595883"/>
                  </a:moveTo>
                  <a:lnTo>
                    <a:pt x="1734185" y="598423"/>
                  </a:lnTo>
                  <a:lnTo>
                    <a:pt x="1736598" y="623696"/>
                  </a:lnTo>
                  <a:lnTo>
                    <a:pt x="1761871" y="621156"/>
                  </a:lnTo>
                  <a:lnTo>
                    <a:pt x="1759458" y="595883"/>
                  </a:lnTo>
                  <a:close/>
                </a:path>
                <a:path w="7778115" h="813435">
                  <a:moveTo>
                    <a:pt x="1708912" y="600836"/>
                  </a:moveTo>
                  <a:lnTo>
                    <a:pt x="1683639" y="603376"/>
                  </a:lnTo>
                  <a:lnTo>
                    <a:pt x="1686052" y="628649"/>
                  </a:lnTo>
                  <a:lnTo>
                    <a:pt x="1711325" y="626109"/>
                  </a:lnTo>
                  <a:lnTo>
                    <a:pt x="1708912" y="600836"/>
                  </a:lnTo>
                  <a:close/>
                </a:path>
                <a:path w="7778115" h="813435">
                  <a:moveTo>
                    <a:pt x="1658239" y="605916"/>
                  </a:moveTo>
                  <a:lnTo>
                    <a:pt x="1632966" y="608329"/>
                  </a:lnTo>
                  <a:lnTo>
                    <a:pt x="1635506" y="633602"/>
                  </a:lnTo>
                  <a:lnTo>
                    <a:pt x="1660779" y="631189"/>
                  </a:lnTo>
                  <a:lnTo>
                    <a:pt x="1658239" y="605916"/>
                  </a:lnTo>
                  <a:close/>
                </a:path>
                <a:path w="7778115" h="813435">
                  <a:moveTo>
                    <a:pt x="1607693" y="610869"/>
                  </a:moveTo>
                  <a:lnTo>
                    <a:pt x="1582420" y="613409"/>
                  </a:lnTo>
                  <a:lnTo>
                    <a:pt x="1584960" y="638682"/>
                  </a:lnTo>
                  <a:lnTo>
                    <a:pt x="1610233" y="636142"/>
                  </a:lnTo>
                  <a:lnTo>
                    <a:pt x="1607693" y="610869"/>
                  </a:lnTo>
                  <a:close/>
                </a:path>
                <a:path w="7778115" h="813435">
                  <a:moveTo>
                    <a:pt x="1557147" y="615949"/>
                  </a:moveTo>
                  <a:lnTo>
                    <a:pt x="1531874" y="618362"/>
                  </a:lnTo>
                  <a:lnTo>
                    <a:pt x="1534414" y="643635"/>
                  </a:lnTo>
                  <a:lnTo>
                    <a:pt x="1559687" y="641222"/>
                  </a:lnTo>
                  <a:lnTo>
                    <a:pt x="1557147" y="615949"/>
                  </a:lnTo>
                  <a:close/>
                </a:path>
                <a:path w="7778115" h="813435">
                  <a:moveTo>
                    <a:pt x="1506601" y="620902"/>
                  </a:moveTo>
                  <a:lnTo>
                    <a:pt x="1481328" y="623442"/>
                  </a:lnTo>
                  <a:lnTo>
                    <a:pt x="1483868" y="648715"/>
                  </a:lnTo>
                  <a:lnTo>
                    <a:pt x="1509141" y="646175"/>
                  </a:lnTo>
                  <a:lnTo>
                    <a:pt x="1506601" y="620902"/>
                  </a:lnTo>
                  <a:close/>
                </a:path>
                <a:path w="7778115" h="813435">
                  <a:moveTo>
                    <a:pt x="1456055" y="625855"/>
                  </a:moveTo>
                  <a:lnTo>
                    <a:pt x="1430782" y="628395"/>
                  </a:lnTo>
                  <a:lnTo>
                    <a:pt x="1433322" y="653668"/>
                  </a:lnTo>
                  <a:lnTo>
                    <a:pt x="1458595" y="651128"/>
                  </a:lnTo>
                  <a:lnTo>
                    <a:pt x="1456055" y="625855"/>
                  </a:lnTo>
                  <a:close/>
                </a:path>
                <a:path w="7778115" h="813435">
                  <a:moveTo>
                    <a:pt x="1405509" y="630935"/>
                  </a:moveTo>
                  <a:lnTo>
                    <a:pt x="1380236" y="633475"/>
                  </a:lnTo>
                  <a:lnTo>
                    <a:pt x="1382776" y="658748"/>
                  </a:lnTo>
                  <a:lnTo>
                    <a:pt x="1408049" y="656208"/>
                  </a:lnTo>
                  <a:lnTo>
                    <a:pt x="1405509" y="630935"/>
                  </a:lnTo>
                  <a:close/>
                </a:path>
                <a:path w="7778115" h="813435">
                  <a:moveTo>
                    <a:pt x="1354963" y="635888"/>
                  </a:moveTo>
                  <a:lnTo>
                    <a:pt x="1329689" y="638428"/>
                  </a:lnTo>
                  <a:lnTo>
                    <a:pt x="1332230" y="663701"/>
                  </a:lnTo>
                  <a:lnTo>
                    <a:pt x="1357503" y="661161"/>
                  </a:lnTo>
                  <a:lnTo>
                    <a:pt x="1354963" y="635888"/>
                  </a:lnTo>
                  <a:close/>
                </a:path>
                <a:path w="7778115" h="813435">
                  <a:moveTo>
                    <a:pt x="1304417" y="640968"/>
                  </a:moveTo>
                  <a:lnTo>
                    <a:pt x="1279144" y="643381"/>
                  </a:lnTo>
                  <a:lnTo>
                    <a:pt x="1281684" y="668654"/>
                  </a:lnTo>
                  <a:lnTo>
                    <a:pt x="1306957" y="666241"/>
                  </a:lnTo>
                  <a:lnTo>
                    <a:pt x="1304417" y="640968"/>
                  </a:lnTo>
                  <a:close/>
                </a:path>
                <a:path w="7778115" h="813435">
                  <a:moveTo>
                    <a:pt x="1253871" y="645921"/>
                  </a:moveTo>
                  <a:lnTo>
                    <a:pt x="1228598" y="648461"/>
                  </a:lnTo>
                  <a:lnTo>
                    <a:pt x="1231138" y="673734"/>
                  </a:lnTo>
                  <a:lnTo>
                    <a:pt x="1256411" y="671194"/>
                  </a:lnTo>
                  <a:lnTo>
                    <a:pt x="1253871" y="645921"/>
                  </a:lnTo>
                  <a:close/>
                </a:path>
                <a:path w="7778115" h="813435">
                  <a:moveTo>
                    <a:pt x="1203325" y="650874"/>
                  </a:moveTo>
                  <a:lnTo>
                    <a:pt x="1178052" y="653414"/>
                  </a:lnTo>
                  <a:lnTo>
                    <a:pt x="1180592" y="678687"/>
                  </a:lnTo>
                  <a:lnTo>
                    <a:pt x="1205864" y="676274"/>
                  </a:lnTo>
                  <a:lnTo>
                    <a:pt x="1203325" y="650874"/>
                  </a:lnTo>
                  <a:close/>
                </a:path>
                <a:path w="7778115" h="813435">
                  <a:moveTo>
                    <a:pt x="1152779" y="655954"/>
                  </a:moveTo>
                  <a:lnTo>
                    <a:pt x="1127506" y="658494"/>
                  </a:lnTo>
                  <a:lnTo>
                    <a:pt x="1130046" y="683767"/>
                  </a:lnTo>
                  <a:lnTo>
                    <a:pt x="1155319" y="681227"/>
                  </a:lnTo>
                  <a:lnTo>
                    <a:pt x="1152779" y="655954"/>
                  </a:lnTo>
                  <a:close/>
                </a:path>
                <a:path w="7778115" h="813435">
                  <a:moveTo>
                    <a:pt x="1102233" y="660907"/>
                  </a:moveTo>
                  <a:lnTo>
                    <a:pt x="1076960" y="663447"/>
                  </a:lnTo>
                  <a:lnTo>
                    <a:pt x="1079500" y="688720"/>
                  </a:lnTo>
                  <a:lnTo>
                    <a:pt x="1104773" y="686180"/>
                  </a:lnTo>
                  <a:lnTo>
                    <a:pt x="1102233" y="660907"/>
                  </a:lnTo>
                  <a:close/>
                </a:path>
                <a:path w="7778115" h="813435">
                  <a:moveTo>
                    <a:pt x="1051687" y="665987"/>
                  </a:moveTo>
                  <a:lnTo>
                    <a:pt x="1026413" y="668400"/>
                  </a:lnTo>
                  <a:lnTo>
                    <a:pt x="1028826" y="693800"/>
                  </a:lnTo>
                  <a:lnTo>
                    <a:pt x="1054227" y="691260"/>
                  </a:lnTo>
                  <a:lnTo>
                    <a:pt x="1051687" y="665987"/>
                  </a:lnTo>
                  <a:close/>
                </a:path>
                <a:path w="7778115" h="813435">
                  <a:moveTo>
                    <a:pt x="1001141" y="670940"/>
                  </a:moveTo>
                  <a:lnTo>
                    <a:pt x="975868" y="673480"/>
                  </a:lnTo>
                  <a:lnTo>
                    <a:pt x="978281" y="698753"/>
                  </a:lnTo>
                  <a:lnTo>
                    <a:pt x="1003554" y="696213"/>
                  </a:lnTo>
                  <a:lnTo>
                    <a:pt x="1001141" y="670940"/>
                  </a:lnTo>
                  <a:close/>
                </a:path>
                <a:path w="7778115" h="813435">
                  <a:moveTo>
                    <a:pt x="950595" y="676020"/>
                  </a:moveTo>
                  <a:lnTo>
                    <a:pt x="925322" y="678433"/>
                  </a:lnTo>
                  <a:lnTo>
                    <a:pt x="927735" y="703706"/>
                  </a:lnTo>
                  <a:lnTo>
                    <a:pt x="953008" y="701293"/>
                  </a:lnTo>
                  <a:lnTo>
                    <a:pt x="950595" y="676020"/>
                  </a:lnTo>
                  <a:close/>
                </a:path>
                <a:path w="7778115" h="813435">
                  <a:moveTo>
                    <a:pt x="900049" y="680973"/>
                  </a:moveTo>
                  <a:lnTo>
                    <a:pt x="874776" y="683513"/>
                  </a:lnTo>
                  <a:lnTo>
                    <a:pt x="877188" y="708786"/>
                  </a:lnTo>
                  <a:lnTo>
                    <a:pt x="902462" y="706246"/>
                  </a:lnTo>
                  <a:lnTo>
                    <a:pt x="900049" y="680973"/>
                  </a:lnTo>
                  <a:close/>
                </a:path>
                <a:path w="7778115" h="813435">
                  <a:moveTo>
                    <a:pt x="849503" y="685926"/>
                  </a:moveTo>
                  <a:lnTo>
                    <a:pt x="824230" y="688466"/>
                  </a:lnTo>
                  <a:lnTo>
                    <a:pt x="826643" y="713739"/>
                  </a:lnTo>
                  <a:lnTo>
                    <a:pt x="851916" y="711199"/>
                  </a:lnTo>
                  <a:lnTo>
                    <a:pt x="849503" y="685926"/>
                  </a:lnTo>
                  <a:close/>
                </a:path>
                <a:path w="7778115" h="813435">
                  <a:moveTo>
                    <a:pt x="798957" y="691006"/>
                  </a:moveTo>
                  <a:lnTo>
                    <a:pt x="773684" y="693546"/>
                  </a:lnTo>
                  <a:lnTo>
                    <a:pt x="776097" y="718819"/>
                  </a:lnTo>
                  <a:lnTo>
                    <a:pt x="801370" y="716279"/>
                  </a:lnTo>
                  <a:lnTo>
                    <a:pt x="798957" y="691006"/>
                  </a:lnTo>
                  <a:close/>
                </a:path>
                <a:path w="7778115" h="813435">
                  <a:moveTo>
                    <a:pt x="748284" y="695959"/>
                  </a:moveTo>
                  <a:lnTo>
                    <a:pt x="723011" y="698499"/>
                  </a:lnTo>
                  <a:lnTo>
                    <a:pt x="725551" y="723772"/>
                  </a:lnTo>
                  <a:lnTo>
                    <a:pt x="750824" y="721232"/>
                  </a:lnTo>
                  <a:lnTo>
                    <a:pt x="748284" y="695959"/>
                  </a:lnTo>
                  <a:close/>
                </a:path>
                <a:path w="7778115" h="813435">
                  <a:moveTo>
                    <a:pt x="697738" y="701039"/>
                  </a:moveTo>
                  <a:lnTo>
                    <a:pt x="672464" y="703452"/>
                  </a:lnTo>
                  <a:lnTo>
                    <a:pt x="675005" y="728725"/>
                  </a:lnTo>
                  <a:lnTo>
                    <a:pt x="700278" y="726312"/>
                  </a:lnTo>
                  <a:lnTo>
                    <a:pt x="697738" y="701039"/>
                  </a:lnTo>
                  <a:close/>
                </a:path>
                <a:path w="7778115" h="813435">
                  <a:moveTo>
                    <a:pt x="647192" y="705992"/>
                  </a:moveTo>
                  <a:lnTo>
                    <a:pt x="621919" y="708532"/>
                  </a:lnTo>
                  <a:lnTo>
                    <a:pt x="624459" y="733805"/>
                  </a:lnTo>
                  <a:lnTo>
                    <a:pt x="649732" y="731265"/>
                  </a:lnTo>
                  <a:lnTo>
                    <a:pt x="647192" y="705992"/>
                  </a:lnTo>
                  <a:close/>
                </a:path>
                <a:path w="7778115" h="813435">
                  <a:moveTo>
                    <a:pt x="596646" y="711072"/>
                  </a:moveTo>
                  <a:lnTo>
                    <a:pt x="571373" y="713485"/>
                  </a:lnTo>
                  <a:lnTo>
                    <a:pt x="573913" y="738758"/>
                  </a:lnTo>
                  <a:lnTo>
                    <a:pt x="599186" y="736345"/>
                  </a:lnTo>
                  <a:lnTo>
                    <a:pt x="596646" y="711072"/>
                  </a:lnTo>
                  <a:close/>
                </a:path>
                <a:path w="7778115" h="813435">
                  <a:moveTo>
                    <a:pt x="546100" y="716025"/>
                  </a:moveTo>
                  <a:lnTo>
                    <a:pt x="520826" y="718565"/>
                  </a:lnTo>
                  <a:lnTo>
                    <a:pt x="523367" y="743838"/>
                  </a:lnTo>
                  <a:lnTo>
                    <a:pt x="548639" y="741298"/>
                  </a:lnTo>
                  <a:lnTo>
                    <a:pt x="546100" y="716025"/>
                  </a:lnTo>
                  <a:close/>
                </a:path>
                <a:path w="7778115" h="813435">
                  <a:moveTo>
                    <a:pt x="495554" y="720978"/>
                  </a:moveTo>
                  <a:lnTo>
                    <a:pt x="470281" y="723518"/>
                  </a:lnTo>
                  <a:lnTo>
                    <a:pt x="472821" y="748791"/>
                  </a:lnTo>
                  <a:lnTo>
                    <a:pt x="498094" y="746251"/>
                  </a:lnTo>
                  <a:lnTo>
                    <a:pt x="495554" y="720978"/>
                  </a:lnTo>
                  <a:close/>
                </a:path>
                <a:path w="7778115" h="813435">
                  <a:moveTo>
                    <a:pt x="445008" y="726058"/>
                  </a:moveTo>
                  <a:lnTo>
                    <a:pt x="419735" y="728598"/>
                  </a:lnTo>
                  <a:lnTo>
                    <a:pt x="422275" y="753871"/>
                  </a:lnTo>
                  <a:lnTo>
                    <a:pt x="447548" y="751331"/>
                  </a:lnTo>
                  <a:lnTo>
                    <a:pt x="445008" y="726058"/>
                  </a:lnTo>
                  <a:close/>
                </a:path>
                <a:path w="7778115" h="813435">
                  <a:moveTo>
                    <a:pt x="394462" y="731011"/>
                  </a:moveTo>
                  <a:lnTo>
                    <a:pt x="369188" y="733551"/>
                  </a:lnTo>
                  <a:lnTo>
                    <a:pt x="371729" y="758824"/>
                  </a:lnTo>
                  <a:lnTo>
                    <a:pt x="397001" y="756284"/>
                  </a:lnTo>
                  <a:lnTo>
                    <a:pt x="394462" y="731011"/>
                  </a:lnTo>
                  <a:close/>
                </a:path>
                <a:path w="7778115" h="813435">
                  <a:moveTo>
                    <a:pt x="343916" y="736091"/>
                  </a:moveTo>
                  <a:lnTo>
                    <a:pt x="318643" y="738504"/>
                  </a:lnTo>
                  <a:lnTo>
                    <a:pt x="321183" y="763777"/>
                  </a:lnTo>
                  <a:lnTo>
                    <a:pt x="346456" y="761364"/>
                  </a:lnTo>
                  <a:lnTo>
                    <a:pt x="343916" y="736091"/>
                  </a:lnTo>
                  <a:close/>
                </a:path>
                <a:path w="7778115" h="813435">
                  <a:moveTo>
                    <a:pt x="293370" y="741044"/>
                  </a:moveTo>
                  <a:lnTo>
                    <a:pt x="268097" y="743584"/>
                  </a:lnTo>
                  <a:lnTo>
                    <a:pt x="270637" y="768857"/>
                  </a:lnTo>
                  <a:lnTo>
                    <a:pt x="295910" y="766317"/>
                  </a:lnTo>
                  <a:lnTo>
                    <a:pt x="293370" y="741044"/>
                  </a:lnTo>
                  <a:close/>
                </a:path>
                <a:path w="7778115" h="813435">
                  <a:moveTo>
                    <a:pt x="242824" y="746124"/>
                  </a:moveTo>
                  <a:lnTo>
                    <a:pt x="217550" y="748537"/>
                  </a:lnTo>
                  <a:lnTo>
                    <a:pt x="220091" y="773810"/>
                  </a:lnTo>
                  <a:lnTo>
                    <a:pt x="245363" y="771397"/>
                  </a:lnTo>
                  <a:lnTo>
                    <a:pt x="242824" y="746124"/>
                  </a:lnTo>
                  <a:close/>
                </a:path>
                <a:path w="7778115" h="813435">
                  <a:moveTo>
                    <a:pt x="192278" y="751077"/>
                  </a:moveTo>
                  <a:lnTo>
                    <a:pt x="167005" y="753617"/>
                  </a:lnTo>
                  <a:lnTo>
                    <a:pt x="169545" y="778890"/>
                  </a:lnTo>
                  <a:lnTo>
                    <a:pt x="194818" y="776350"/>
                  </a:lnTo>
                  <a:lnTo>
                    <a:pt x="192278" y="751077"/>
                  </a:lnTo>
                  <a:close/>
                </a:path>
                <a:path w="7778115" h="813435">
                  <a:moveTo>
                    <a:pt x="141732" y="756030"/>
                  </a:moveTo>
                  <a:lnTo>
                    <a:pt x="116459" y="758570"/>
                  </a:lnTo>
                  <a:lnTo>
                    <a:pt x="118999" y="783843"/>
                  </a:lnTo>
                  <a:lnTo>
                    <a:pt x="144272" y="781303"/>
                  </a:lnTo>
                  <a:lnTo>
                    <a:pt x="141732" y="756030"/>
                  </a:lnTo>
                  <a:close/>
                </a:path>
                <a:path w="7778115" h="813435">
                  <a:moveTo>
                    <a:pt x="72136" y="737488"/>
                  </a:moveTo>
                  <a:lnTo>
                    <a:pt x="0" y="782827"/>
                  </a:lnTo>
                  <a:lnTo>
                    <a:pt x="79629" y="813307"/>
                  </a:lnTo>
                  <a:lnTo>
                    <a:pt x="77219" y="788923"/>
                  </a:lnTo>
                  <a:lnTo>
                    <a:pt x="68325" y="788923"/>
                  </a:lnTo>
                  <a:lnTo>
                    <a:pt x="65912" y="763650"/>
                  </a:lnTo>
                  <a:lnTo>
                    <a:pt x="74634" y="762774"/>
                  </a:lnTo>
                  <a:lnTo>
                    <a:pt x="72136" y="737488"/>
                  </a:lnTo>
                  <a:close/>
                </a:path>
                <a:path w="7778115" h="813435">
                  <a:moveTo>
                    <a:pt x="74634" y="762774"/>
                  </a:moveTo>
                  <a:lnTo>
                    <a:pt x="65912" y="763650"/>
                  </a:lnTo>
                  <a:lnTo>
                    <a:pt x="68241" y="788039"/>
                  </a:lnTo>
                  <a:lnTo>
                    <a:pt x="68325" y="788923"/>
                  </a:lnTo>
                  <a:lnTo>
                    <a:pt x="77131" y="788039"/>
                  </a:lnTo>
                  <a:lnTo>
                    <a:pt x="74721" y="763650"/>
                  </a:lnTo>
                  <a:lnTo>
                    <a:pt x="74634" y="762774"/>
                  </a:lnTo>
                  <a:close/>
                </a:path>
                <a:path w="7778115" h="813435">
                  <a:moveTo>
                    <a:pt x="77131" y="788039"/>
                  </a:moveTo>
                  <a:lnTo>
                    <a:pt x="68325" y="788923"/>
                  </a:lnTo>
                  <a:lnTo>
                    <a:pt x="77219" y="788923"/>
                  </a:lnTo>
                  <a:lnTo>
                    <a:pt x="77131" y="788039"/>
                  </a:lnTo>
                  <a:close/>
                </a:path>
                <a:path w="7778115" h="813435">
                  <a:moveTo>
                    <a:pt x="91186" y="761110"/>
                  </a:moveTo>
                  <a:lnTo>
                    <a:pt x="74634" y="762774"/>
                  </a:lnTo>
                  <a:lnTo>
                    <a:pt x="77131" y="788039"/>
                  </a:lnTo>
                  <a:lnTo>
                    <a:pt x="93599" y="786383"/>
                  </a:lnTo>
                  <a:lnTo>
                    <a:pt x="91186" y="76111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55264" y="1676400"/>
              <a:ext cx="2973324" cy="1539239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008376" y="1966213"/>
              <a:ext cx="1270" cy="1141730"/>
            </a:xfrm>
            <a:custGeom>
              <a:avLst/>
              <a:gdLst/>
              <a:ahLst/>
              <a:cxnLst/>
              <a:rect l="l" t="t" r="r" b="b"/>
              <a:pathLst>
                <a:path w="1269" h="1141730">
                  <a:moveTo>
                    <a:pt x="762" y="0"/>
                  </a:moveTo>
                  <a:lnTo>
                    <a:pt x="0" y="1141349"/>
                  </a:lnTo>
                </a:path>
              </a:pathLst>
            </a:custGeom>
            <a:ln w="9525">
              <a:solidFill>
                <a:srgbClr val="B8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704838" y="1734667"/>
            <a:ext cx="219456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Project</a:t>
            </a:r>
            <a:r>
              <a:rPr sz="1100" b="1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Specification</a:t>
            </a:r>
            <a:r>
              <a:rPr sz="1100" b="1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Approved </a:t>
            </a:r>
            <a:r>
              <a:rPr sz="1100" b="1" spc="-40" dirty="0">
                <a:solidFill>
                  <a:srgbClr val="454545"/>
                </a:solidFill>
                <a:latin typeface="Arial"/>
                <a:cs typeface="Arial"/>
              </a:rPr>
              <a:t>by</a:t>
            </a:r>
            <a:r>
              <a:rPr sz="1100" b="1" spc="-9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PGB</a:t>
            </a:r>
            <a:endParaRPr sz="1100" dirty="0">
              <a:latin typeface="Arial"/>
              <a:cs typeface="Arial"/>
            </a:endParaRPr>
          </a:p>
          <a:p>
            <a:pPr marL="299085" marR="31750" indent="-287020">
              <a:lnSpc>
                <a:spcPct val="120000"/>
              </a:lnSpc>
              <a:buFont typeface="Arial"/>
              <a:buChar char="•"/>
              <a:tabLst>
                <a:tab pos="299085" algn="l"/>
              </a:tabLst>
            </a:pP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PGB</a:t>
            </a:r>
            <a:r>
              <a:rPr sz="1100" b="1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approve</a:t>
            </a:r>
            <a:r>
              <a:rPr sz="1100" b="1" spc="-8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454545"/>
                </a:solidFill>
                <a:latin typeface="Arial"/>
                <a:cs typeface="Arial"/>
              </a:rPr>
              <a:t>PS</a:t>
            </a:r>
            <a:r>
              <a:rPr sz="1100" b="1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as</a:t>
            </a:r>
            <a:r>
              <a:rPr sz="1100" b="1" spc="-10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454545"/>
                </a:solidFill>
                <a:latin typeface="Arial"/>
                <a:cs typeface="Arial"/>
              </a:rPr>
              <a:t>Candidate for</a:t>
            </a:r>
            <a:r>
              <a:rPr sz="1100" b="1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OASIS </a:t>
            </a:r>
            <a:r>
              <a:rPr sz="1100" b="1" spc="-10" dirty="0">
                <a:solidFill>
                  <a:srgbClr val="454545"/>
                </a:solidFill>
                <a:latin typeface="Arial"/>
                <a:cs typeface="Arial"/>
              </a:rPr>
              <a:t>Standard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614916" y="1671827"/>
            <a:ext cx="2400300" cy="982980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9416542" y="1857375"/>
            <a:ext cx="16510" cy="1146175"/>
          </a:xfrm>
          <a:custGeom>
            <a:avLst/>
            <a:gdLst/>
            <a:ahLst/>
            <a:cxnLst/>
            <a:rect l="l" t="t" r="r" b="b"/>
            <a:pathLst>
              <a:path w="16509" h="1146175">
                <a:moveTo>
                  <a:pt x="0" y="0"/>
                </a:moveTo>
                <a:lnTo>
                  <a:pt x="16382" y="1146175"/>
                </a:lnTo>
              </a:path>
            </a:pathLst>
          </a:custGeom>
          <a:ln w="952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9696068" y="1730476"/>
            <a:ext cx="2103120" cy="629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sz="1100" b="1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Standard</a:t>
            </a:r>
            <a:r>
              <a:rPr sz="1100" b="1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60" dirty="0">
                <a:solidFill>
                  <a:srgbClr val="454545"/>
                </a:solidFill>
                <a:latin typeface="Arial"/>
                <a:cs typeface="Arial"/>
              </a:rPr>
              <a:t>approved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by 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members</a:t>
            </a:r>
            <a:r>
              <a:rPr sz="1100" b="1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under</a:t>
            </a:r>
            <a:r>
              <a:rPr sz="1100" b="1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Call</a:t>
            </a:r>
            <a:r>
              <a:rPr sz="1100" b="1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for </a:t>
            </a:r>
            <a:r>
              <a:rPr sz="1100" b="1" spc="-10" dirty="0">
                <a:solidFill>
                  <a:srgbClr val="454545"/>
                </a:solidFill>
                <a:latin typeface="Arial"/>
                <a:cs typeface="Arial"/>
              </a:rPr>
              <a:t>Consent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34112" y="544068"/>
            <a:ext cx="6162040" cy="1016635"/>
          </a:xfrm>
          <a:prstGeom prst="rect">
            <a:avLst/>
          </a:prstGeom>
          <a:solidFill>
            <a:srgbClr val="F1F1F1"/>
          </a:solidFill>
          <a:ln w="9525">
            <a:solidFill>
              <a:srgbClr val="1F487C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63525" indent="-172085">
              <a:lnSpc>
                <a:spcPct val="100000"/>
              </a:lnSpc>
              <a:spcBef>
                <a:spcPts val="330"/>
              </a:spcBef>
              <a:buChar char="•"/>
              <a:tabLst>
                <a:tab pos="263525" algn="l"/>
              </a:tabLst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Request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a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spec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template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from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OP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Admin</a:t>
            </a:r>
            <a:endParaRPr sz="1000">
              <a:latin typeface="Arial"/>
              <a:cs typeface="Arial"/>
            </a:endParaRPr>
          </a:p>
          <a:p>
            <a:pPr marL="263525" indent="-172085">
              <a:lnSpc>
                <a:spcPct val="100000"/>
              </a:lnSpc>
              <a:buChar char="•"/>
              <a:tabLst>
                <a:tab pos="263525" algn="l"/>
              </a:tabLst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Decide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on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editor(s)</a:t>
            </a:r>
            <a:endParaRPr sz="1000">
              <a:latin typeface="Arial"/>
              <a:cs typeface="Arial"/>
            </a:endParaRPr>
          </a:p>
          <a:p>
            <a:pPr marL="720725" lvl="1" indent="-172085">
              <a:lnSpc>
                <a:spcPct val="100000"/>
              </a:lnSpc>
              <a:buChar char="•"/>
              <a:tabLst>
                <a:tab pos="720725" algn="l"/>
              </a:tabLst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Editor’s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job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is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to</a:t>
            </a:r>
            <a:r>
              <a:rPr sz="10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capture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the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intentions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the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project</a:t>
            </a:r>
            <a:r>
              <a:rPr sz="10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team/TSC</a:t>
            </a:r>
            <a:endParaRPr sz="1000">
              <a:latin typeface="Arial"/>
              <a:cs typeface="Arial"/>
            </a:endParaRPr>
          </a:p>
          <a:p>
            <a:pPr marL="720725" marR="127635" lvl="1" indent="-172720">
              <a:lnSpc>
                <a:spcPct val="100000"/>
              </a:lnSpc>
              <a:spcBef>
                <a:spcPts val="5"/>
              </a:spcBef>
              <a:buChar char="•"/>
              <a:tabLst>
                <a:tab pos="720725" algn="l"/>
              </a:tabLst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Editor’s</a:t>
            </a:r>
            <a:r>
              <a:rPr sz="10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Manual</a:t>
            </a:r>
            <a:r>
              <a:rPr sz="10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starting</a:t>
            </a:r>
            <a:r>
              <a:rPr sz="100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at </a:t>
            </a:r>
            <a:r>
              <a:rPr sz="1000" u="sng" spc="-10" dirty="0">
                <a:solidFill>
                  <a:srgbClr val="0085BA"/>
                </a:solidFill>
                <a:uFill>
                  <a:solidFill>
                    <a:srgbClr val="0085BA"/>
                  </a:solidFill>
                </a:uFill>
                <a:latin typeface="Arial"/>
                <a:cs typeface="Arial"/>
                <a:hlinkClick r:id="rId19"/>
              </a:rPr>
              <a:t>https://docs.google.com/document/d/1lTartcAzlqidzrCxuXFFiwdRDKRipqMnNsMS24SZdjg/edit</a:t>
            </a:r>
            <a:endParaRPr sz="1000">
              <a:latin typeface="Arial"/>
              <a:cs typeface="Arial"/>
            </a:endParaRPr>
          </a:p>
          <a:p>
            <a:pPr marL="263525" indent="-172085">
              <a:lnSpc>
                <a:spcPct val="100000"/>
              </a:lnSpc>
              <a:buChar char="•"/>
              <a:tabLst>
                <a:tab pos="263525" algn="l"/>
              </a:tabLst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Create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Project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Specification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Draft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(PSD)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335273" y="1734667"/>
            <a:ext cx="2648585" cy="427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2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PGB</a:t>
            </a:r>
            <a:r>
              <a:rPr sz="1100" b="1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requests</a:t>
            </a:r>
            <a:r>
              <a:rPr sz="1100" b="1" spc="-8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Special</a:t>
            </a:r>
            <a:r>
              <a:rPr sz="1100" b="1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Majority</a:t>
            </a:r>
            <a:r>
              <a:rPr sz="1100" b="1" spc="-10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Vote</a:t>
            </a:r>
            <a:r>
              <a:rPr sz="1100" b="1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be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run</a:t>
            </a:r>
            <a:r>
              <a:rPr sz="1100" b="1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454545"/>
                </a:solidFill>
                <a:latin typeface="Arial"/>
                <a:cs typeface="Arial"/>
              </a:rPr>
              <a:t>by</a:t>
            </a:r>
            <a:r>
              <a:rPr sz="1100" b="1" spc="-8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30" dirty="0">
                <a:solidFill>
                  <a:srgbClr val="454545"/>
                </a:solidFill>
                <a:latin typeface="Arial"/>
                <a:cs typeface="Arial"/>
              </a:rPr>
              <a:t>OP</a:t>
            </a:r>
            <a:r>
              <a:rPr sz="1100" b="1" spc="-10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454545"/>
                </a:solidFill>
                <a:latin typeface="Arial"/>
                <a:cs typeface="Arial"/>
              </a:rPr>
              <a:t>Administrator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792473" y="2154682"/>
            <a:ext cx="2186940" cy="1032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1610" marR="49530" indent="-16954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4785" algn="l"/>
              </a:tabLst>
            </a:pPr>
            <a:r>
              <a:rPr sz="1100" b="1" spc="-40" dirty="0">
                <a:solidFill>
                  <a:srgbClr val="454545"/>
                </a:solidFill>
                <a:latin typeface="Arial"/>
                <a:cs typeface="Arial"/>
              </a:rPr>
              <a:t>PS</a:t>
            </a:r>
            <a:r>
              <a:rPr sz="1100" b="1" spc="-8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has</a:t>
            </a:r>
            <a:r>
              <a:rPr sz="1100" b="1" spc="-8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454545"/>
                </a:solidFill>
                <a:latin typeface="Arial"/>
                <a:cs typeface="Arial"/>
              </a:rPr>
              <a:t>the</a:t>
            </a:r>
            <a:r>
              <a:rPr sz="1100" b="1" spc="-10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same</a:t>
            </a:r>
            <a:r>
              <a:rPr sz="1100" b="1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standing</a:t>
            </a:r>
            <a:r>
              <a:rPr sz="1100" b="1" spc="-1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as</a:t>
            </a:r>
            <a:r>
              <a:rPr sz="1100" b="1" spc="-8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an 	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sz="1100" b="1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454545"/>
                </a:solidFill>
                <a:latin typeface="Arial"/>
                <a:cs typeface="Arial"/>
              </a:rPr>
              <a:t>Standard</a:t>
            </a:r>
            <a:endParaRPr sz="1100">
              <a:latin typeface="Arial"/>
              <a:cs typeface="Arial"/>
            </a:endParaRPr>
          </a:p>
          <a:p>
            <a:pPr marL="181610" marR="73025" indent="-169545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sz="1100" b="1" dirty="0">
                <a:solidFill>
                  <a:srgbClr val="454545"/>
                </a:solidFill>
                <a:latin typeface="Arial"/>
                <a:cs typeface="Arial"/>
              </a:rPr>
              <a:t>7</a:t>
            </a:r>
            <a:r>
              <a:rPr sz="1100" b="1" spc="-8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days</a:t>
            </a:r>
            <a:r>
              <a:rPr sz="1100" b="1" spc="-7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minimum</a:t>
            </a:r>
            <a:r>
              <a:rPr sz="1100" b="1" spc="-1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454545"/>
                </a:solidFill>
                <a:latin typeface="Arial"/>
                <a:cs typeface="Arial"/>
              </a:rPr>
              <a:t>-</a:t>
            </a:r>
            <a:r>
              <a:rPr sz="1100" b="1" spc="-8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35" dirty="0">
                <a:solidFill>
                  <a:srgbClr val="454545"/>
                </a:solidFill>
                <a:latin typeface="Arial"/>
                <a:cs typeface="Arial"/>
              </a:rPr>
              <a:t>2/3</a:t>
            </a:r>
            <a:r>
              <a:rPr sz="1100" b="1" spc="-1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must</a:t>
            </a:r>
            <a:r>
              <a:rPr sz="1100" b="1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454545"/>
                </a:solidFill>
                <a:latin typeface="Arial"/>
                <a:cs typeface="Arial"/>
              </a:rPr>
              <a:t>vote 	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yes,</a:t>
            </a:r>
            <a:r>
              <a:rPr sz="1100" b="1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454545"/>
                </a:solidFill>
                <a:latin typeface="Arial"/>
                <a:cs typeface="Arial"/>
              </a:rPr>
              <a:t>no</a:t>
            </a:r>
            <a:r>
              <a:rPr sz="1100" b="1" spc="-8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more</a:t>
            </a:r>
            <a:r>
              <a:rPr sz="1100" b="1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than</a:t>
            </a:r>
            <a:r>
              <a:rPr sz="1100" b="1" spc="-9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35" dirty="0">
                <a:solidFill>
                  <a:srgbClr val="454545"/>
                </a:solidFill>
                <a:latin typeface="Arial"/>
                <a:cs typeface="Arial"/>
              </a:rPr>
              <a:t>1/4</a:t>
            </a:r>
            <a:r>
              <a:rPr sz="1100" b="1" spc="-9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nay</a:t>
            </a:r>
            <a:r>
              <a:rPr sz="1100" b="1" spc="-10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votes</a:t>
            </a:r>
            <a:endParaRPr sz="1100">
              <a:latin typeface="Arial"/>
              <a:cs typeface="Arial"/>
            </a:endParaRPr>
          </a:p>
          <a:p>
            <a:pPr marL="182245" indent="-169545">
              <a:lnSpc>
                <a:spcPct val="100000"/>
              </a:lnSpc>
              <a:buFont typeface="Arial"/>
              <a:buChar char="•"/>
              <a:tabLst>
                <a:tab pos="182245" algn="l"/>
              </a:tabLst>
            </a:pP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OP</a:t>
            </a:r>
            <a:r>
              <a:rPr sz="1100" b="1" spc="-9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Admin</a:t>
            </a:r>
            <a:r>
              <a:rPr sz="1100" b="1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publishes</a:t>
            </a:r>
            <a:r>
              <a:rPr sz="1100" b="1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35" dirty="0">
                <a:solidFill>
                  <a:srgbClr val="454545"/>
                </a:solidFill>
                <a:latin typeface="Arial"/>
                <a:cs typeface="Arial"/>
              </a:rPr>
              <a:t>PS</a:t>
            </a:r>
            <a:r>
              <a:rPr sz="1100" b="1" spc="-8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30" dirty="0">
                <a:solidFill>
                  <a:srgbClr val="454545"/>
                </a:solidFill>
                <a:latin typeface="Arial"/>
                <a:cs typeface="Arial"/>
              </a:rPr>
              <a:t>to</a:t>
            </a:r>
            <a:r>
              <a:rPr sz="1100" b="1" spc="-9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454545"/>
                </a:solidFill>
                <a:latin typeface="Arial"/>
                <a:cs typeface="Arial"/>
              </a:rPr>
              <a:t>the</a:t>
            </a:r>
            <a:endParaRPr sz="11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</a:pPr>
            <a:r>
              <a:rPr sz="1100" b="1" spc="-50" dirty="0">
                <a:solidFill>
                  <a:srgbClr val="454545"/>
                </a:solidFill>
                <a:latin typeface="Arial"/>
                <a:cs typeface="Arial"/>
              </a:rPr>
              <a:t>library</a:t>
            </a:r>
            <a:r>
              <a:rPr sz="1100" b="1" spc="-1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and</a:t>
            </a:r>
            <a:r>
              <a:rPr sz="1100" b="1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100" b="1" spc="-45" dirty="0">
                <a:solidFill>
                  <a:srgbClr val="454545"/>
                </a:solidFill>
                <a:latin typeface="Arial"/>
                <a:cs typeface="Arial"/>
              </a:rPr>
              <a:t>announces/promotes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588252" y="550163"/>
            <a:ext cx="5511165" cy="1016635"/>
          </a:xfrm>
          <a:prstGeom prst="rect">
            <a:avLst/>
          </a:prstGeom>
          <a:solidFill>
            <a:srgbClr val="FFFF00"/>
          </a:solidFill>
          <a:ln w="9525">
            <a:solidFill>
              <a:srgbClr val="1F487C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299085" indent="-207010">
              <a:lnSpc>
                <a:spcPct val="100000"/>
              </a:lnSpc>
              <a:spcBef>
                <a:spcPts val="334"/>
              </a:spcBef>
              <a:buChar char="•"/>
              <a:tabLst>
                <a:tab pos="299085" algn="l"/>
              </a:tabLst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PGB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can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decide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to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advance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PS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to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for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consideration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as</a:t>
            </a:r>
            <a:r>
              <a:rPr sz="1000" spc="-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an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Standard</a:t>
            </a:r>
            <a:endParaRPr sz="1000" dirty="0">
              <a:latin typeface="Arial"/>
              <a:cs typeface="Arial"/>
            </a:endParaRPr>
          </a:p>
          <a:p>
            <a:pPr marL="721360" lvl="1" indent="-172085">
              <a:lnSpc>
                <a:spcPct val="100000"/>
              </a:lnSpc>
              <a:buChar char="•"/>
              <a:tabLst>
                <a:tab pos="721360" algn="l"/>
              </a:tabLst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Requires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3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Statements</a:t>
            </a:r>
            <a:r>
              <a:rPr sz="10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Use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and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a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Special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Majority</a:t>
            </a:r>
            <a:r>
              <a:rPr sz="1000" spc="-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Vote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run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by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OP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Admin</a:t>
            </a:r>
            <a:endParaRPr sz="1000" dirty="0">
              <a:latin typeface="Arial"/>
              <a:cs typeface="Arial"/>
            </a:endParaRPr>
          </a:p>
          <a:p>
            <a:pPr marL="721360" lvl="1" indent="-172085">
              <a:lnSpc>
                <a:spcPct val="100000"/>
              </a:lnSpc>
              <a:buChar char="•"/>
              <a:tabLst>
                <a:tab pos="721360" algn="l"/>
              </a:tabLst>
            </a:pP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60-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day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public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comment</a:t>
            </a:r>
            <a:r>
              <a:rPr sz="100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period</a:t>
            </a:r>
            <a:endParaRPr sz="1000" dirty="0">
              <a:latin typeface="Arial"/>
              <a:cs typeface="Arial"/>
            </a:endParaRPr>
          </a:p>
          <a:p>
            <a:pPr marL="721360" marR="538480" lvl="1" indent="-172720">
              <a:lnSpc>
                <a:spcPct val="100000"/>
              </a:lnSpc>
              <a:buChar char="•"/>
              <a:tabLst>
                <a:tab pos="721360" algn="l"/>
              </a:tabLst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The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Project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Specification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(PS)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is put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to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Members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in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a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14-day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Call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for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Consent.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If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no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objections,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work becomes</a:t>
            </a:r>
            <a:r>
              <a:rPr sz="10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an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OASIS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Standard,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eligible</a:t>
            </a:r>
            <a:r>
              <a:rPr sz="1000" spc="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for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submission</a:t>
            </a:r>
            <a:r>
              <a:rPr sz="10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to</a:t>
            </a:r>
            <a:r>
              <a:rPr sz="10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other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454545"/>
                </a:solidFill>
                <a:latin typeface="Arial"/>
                <a:cs typeface="Arial"/>
              </a:rPr>
              <a:t>SDOs</a:t>
            </a:r>
            <a:endParaRPr sz="1000" dirty="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3729228" y="3194113"/>
            <a:ext cx="6998334" cy="1022985"/>
            <a:chOff x="3729228" y="3194113"/>
            <a:chExt cx="6998334" cy="1022985"/>
          </a:xfrm>
        </p:grpSpPr>
        <p:pic>
          <p:nvPicPr>
            <p:cNvPr id="62" name="object 6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29228" y="3572256"/>
              <a:ext cx="487692" cy="233172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771900" y="3628390"/>
              <a:ext cx="330835" cy="76200"/>
            </a:xfrm>
            <a:custGeom>
              <a:avLst/>
              <a:gdLst/>
              <a:ahLst/>
              <a:cxnLst/>
              <a:rect l="l" t="t" r="r" b="b"/>
              <a:pathLst>
                <a:path w="330835" h="76200">
                  <a:moveTo>
                    <a:pt x="257175" y="0"/>
                  </a:moveTo>
                  <a:lnTo>
                    <a:pt x="255607" y="25380"/>
                  </a:lnTo>
                  <a:lnTo>
                    <a:pt x="268224" y="26162"/>
                  </a:lnTo>
                  <a:lnTo>
                    <a:pt x="266747" y="50778"/>
                  </a:lnTo>
                  <a:lnTo>
                    <a:pt x="266700" y="51562"/>
                  </a:lnTo>
                  <a:lnTo>
                    <a:pt x="253990" y="51562"/>
                  </a:lnTo>
                  <a:lnTo>
                    <a:pt x="252475" y="76073"/>
                  </a:lnTo>
                  <a:lnTo>
                    <a:pt x="310198" y="51562"/>
                  </a:lnTo>
                  <a:lnTo>
                    <a:pt x="266700" y="51562"/>
                  </a:lnTo>
                  <a:lnTo>
                    <a:pt x="254038" y="50778"/>
                  </a:lnTo>
                  <a:lnTo>
                    <a:pt x="312044" y="50778"/>
                  </a:lnTo>
                  <a:lnTo>
                    <a:pt x="330835" y="42799"/>
                  </a:lnTo>
                  <a:lnTo>
                    <a:pt x="257175" y="0"/>
                  </a:lnTo>
                  <a:close/>
                </a:path>
                <a:path w="330835" h="76200">
                  <a:moveTo>
                    <a:pt x="255607" y="25380"/>
                  </a:moveTo>
                  <a:lnTo>
                    <a:pt x="254038" y="50778"/>
                  </a:lnTo>
                  <a:lnTo>
                    <a:pt x="266700" y="51562"/>
                  </a:lnTo>
                  <a:lnTo>
                    <a:pt x="268224" y="26162"/>
                  </a:lnTo>
                  <a:lnTo>
                    <a:pt x="255607" y="25380"/>
                  </a:lnTo>
                  <a:close/>
                </a:path>
                <a:path w="330835" h="76200">
                  <a:moveTo>
                    <a:pt x="1524" y="9652"/>
                  </a:moveTo>
                  <a:lnTo>
                    <a:pt x="0" y="35052"/>
                  </a:lnTo>
                  <a:lnTo>
                    <a:pt x="254038" y="50778"/>
                  </a:lnTo>
                  <a:lnTo>
                    <a:pt x="255558" y="26162"/>
                  </a:lnTo>
                  <a:lnTo>
                    <a:pt x="255607" y="25380"/>
                  </a:lnTo>
                  <a:lnTo>
                    <a:pt x="1524" y="9652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484876" y="3628644"/>
              <a:ext cx="352044" cy="233171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27040" y="3681476"/>
              <a:ext cx="195072" cy="7581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55764" y="3639337"/>
              <a:ext cx="487692" cy="23467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7298690" y="3697986"/>
              <a:ext cx="330835" cy="76200"/>
            </a:xfrm>
            <a:custGeom>
              <a:avLst/>
              <a:gdLst/>
              <a:ahLst/>
              <a:cxnLst/>
              <a:rect l="l" t="t" r="r" b="b"/>
              <a:pathLst>
                <a:path w="330834" h="76200">
                  <a:moveTo>
                    <a:pt x="255777" y="0"/>
                  </a:moveTo>
                  <a:lnTo>
                    <a:pt x="254887" y="25448"/>
                  </a:lnTo>
                  <a:lnTo>
                    <a:pt x="267588" y="25907"/>
                  </a:lnTo>
                  <a:lnTo>
                    <a:pt x="266716" y="50848"/>
                  </a:lnTo>
                  <a:lnTo>
                    <a:pt x="266700" y="51307"/>
                  </a:lnTo>
                  <a:lnTo>
                    <a:pt x="253982" y="51307"/>
                  </a:lnTo>
                  <a:lnTo>
                    <a:pt x="253110" y="76200"/>
                  </a:lnTo>
                  <a:lnTo>
                    <a:pt x="307730" y="51307"/>
                  </a:lnTo>
                  <a:lnTo>
                    <a:pt x="266700" y="51307"/>
                  </a:lnTo>
                  <a:lnTo>
                    <a:pt x="253998" y="50848"/>
                  </a:lnTo>
                  <a:lnTo>
                    <a:pt x="308738" y="50848"/>
                  </a:lnTo>
                  <a:lnTo>
                    <a:pt x="330580" y="40893"/>
                  </a:lnTo>
                  <a:lnTo>
                    <a:pt x="255777" y="0"/>
                  </a:lnTo>
                  <a:close/>
                </a:path>
                <a:path w="330834" h="76200">
                  <a:moveTo>
                    <a:pt x="254887" y="25448"/>
                  </a:moveTo>
                  <a:lnTo>
                    <a:pt x="253998" y="50848"/>
                  </a:lnTo>
                  <a:lnTo>
                    <a:pt x="266700" y="51307"/>
                  </a:lnTo>
                  <a:lnTo>
                    <a:pt x="267588" y="25907"/>
                  </a:lnTo>
                  <a:lnTo>
                    <a:pt x="254887" y="25448"/>
                  </a:lnTo>
                  <a:close/>
                </a:path>
                <a:path w="330834" h="76200">
                  <a:moveTo>
                    <a:pt x="1015" y="16256"/>
                  </a:moveTo>
                  <a:lnTo>
                    <a:pt x="30" y="40893"/>
                  </a:lnTo>
                  <a:lnTo>
                    <a:pt x="0" y="41656"/>
                  </a:lnTo>
                  <a:lnTo>
                    <a:pt x="253998" y="50848"/>
                  </a:lnTo>
                  <a:lnTo>
                    <a:pt x="254871" y="25907"/>
                  </a:lnTo>
                  <a:lnTo>
                    <a:pt x="254887" y="25448"/>
                  </a:lnTo>
                  <a:lnTo>
                    <a:pt x="1015" y="16256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09076" y="3619525"/>
              <a:ext cx="323113" cy="23467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650986" y="3690366"/>
              <a:ext cx="165862" cy="75691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49484" y="3624097"/>
              <a:ext cx="377964" cy="23467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392664" y="3684270"/>
              <a:ext cx="220599" cy="7607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950208" y="3197352"/>
              <a:ext cx="1577339" cy="1014984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951732" y="3198876"/>
              <a:ext cx="1576070" cy="1013460"/>
            </a:xfrm>
            <a:custGeom>
              <a:avLst/>
              <a:gdLst/>
              <a:ahLst/>
              <a:cxnLst/>
              <a:rect l="l" t="t" r="r" b="b"/>
              <a:pathLst>
                <a:path w="1576070" h="1013460">
                  <a:moveTo>
                    <a:pt x="0" y="506730"/>
                  </a:moveTo>
                  <a:lnTo>
                    <a:pt x="787907" y="0"/>
                  </a:lnTo>
                  <a:lnTo>
                    <a:pt x="1575815" y="506730"/>
                  </a:lnTo>
                  <a:lnTo>
                    <a:pt x="787907" y="1013460"/>
                  </a:lnTo>
                  <a:lnTo>
                    <a:pt x="0" y="50673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672795" y="5483453"/>
            <a:ext cx="10350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685" marR="5080" indent="-134620">
              <a:lnSpc>
                <a:spcPct val="100000"/>
              </a:lnSpc>
              <a:spcBef>
                <a:spcPts val="95"/>
              </a:spcBef>
              <a:buChar char="•"/>
              <a:tabLst>
                <a:tab pos="146685" algn="l"/>
                <a:tab pos="184785" algn="l"/>
              </a:tabLst>
            </a:pPr>
            <a:r>
              <a:rPr sz="1000" dirty="0">
                <a:solidFill>
                  <a:srgbClr val="1E1C11"/>
                </a:solidFill>
                <a:latin typeface="Arial"/>
                <a:cs typeface="Arial"/>
              </a:rPr>
              <a:t>	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Working</a:t>
            </a:r>
            <a:r>
              <a:rPr sz="1000" b="1" spc="-5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E1C11"/>
                </a:solidFill>
                <a:latin typeface="Arial"/>
                <a:cs typeface="Arial"/>
              </a:rPr>
              <a:t>Draft 3-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12 </a:t>
            </a:r>
            <a:r>
              <a:rPr sz="1000" b="1" spc="-10" dirty="0">
                <a:solidFill>
                  <a:srgbClr val="1E1C11"/>
                </a:solidFill>
                <a:latin typeface="Arial"/>
                <a:cs typeface="Arial"/>
              </a:rPr>
              <a:t>Months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700653" y="5101539"/>
            <a:ext cx="1944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08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4785" algn="l"/>
              </a:tabLst>
            </a:pP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Special</a:t>
            </a:r>
            <a:r>
              <a:rPr sz="1000" b="1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Majority</a:t>
            </a:r>
            <a:r>
              <a:rPr sz="1000" b="1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Vote</a:t>
            </a:r>
            <a:r>
              <a:rPr sz="1000" b="1" spc="2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7</a:t>
            </a:r>
            <a:r>
              <a:rPr sz="1000" b="1" spc="-20" dirty="0">
                <a:solidFill>
                  <a:srgbClr val="1E1C11"/>
                </a:solidFill>
                <a:latin typeface="Arial"/>
                <a:cs typeface="Arial"/>
              </a:rPr>
              <a:t> Days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889875" y="5417058"/>
            <a:ext cx="501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60</a:t>
            </a:r>
            <a:r>
              <a:rPr sz="1000" b="1" spc="-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1E1C11"/>
                </a:solidFill>
                <a:latin typeface="Arial"/>
                <a:cs typeface="Arial"/>
              </a:rPr>
              <a:t>Days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83842" y="4037203"/>
            <a:ext cx="8769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7325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14</a:t>
            </a:r>
            <a:r>
              <a:rPr sz="1000" b="1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1E1C11"/>
                </a:solidFill>
                <a:latin typeface="Arial"/>
                <a:cs typeface="Arial"/>
              </a:rPr>
              <a:t>Days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Notice</a:t>
            </a:r>
            <a:r>
              <a:rPr sz="1000" b="1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of</a:t>
            </a:r>
            <a:r>
              <a:rPr sz="1000" b="1" spc="-20" dirty="0">
                <a:solidFill>
                  <a:srgbClr val="1E1C11"/>
                </a:solidFill>
                <a:latin typeface="Arial"/>
                <a:cs typeface="Arial"/>
              </a:rPr>
              <a:t> Vote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0795507" y="5461203"/>
            <a:ext cx="94297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Publication</a:t>
            </a:r>
            <a:r>
              <a:rPr sz="1000" b="1" spc="-6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50" dirty="0">
                <a:solidFill>
                  <a:srgbClr val="1E1C11"/>
                </a:solidFill>
                <a:latin typeface="Arial"/>
                <a:cs typeface="Arial"/>
              </a:rPr>
              <a:t>&amp; </a:t>
            </a:r>
            <a:r>
              <a:rPr sz="1000" b="1" spc="-10" dirty="0">
                <a:solidFill>
                  <a:srgbClr val="1E1C11"/>
                </a:solidFill>
                <a:latin typeface="Arial"/>
                <a:cs typeface="Arial"/>
              </a:rPr>
              <a:t>Announcement 1-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2 </a:t>
            </a:r>
            <a:r>
              <a:rPr sz="1000" b="1" spc="-10" dirty="0">
                <a:solidFill>
                  <a:srgbClr val="1E1C11"/>
                </a:solidFill>
                <a:latin typeface="Arial"/>
                <a:cs typeface="Arial"/>
              </a:rPr>
              <a:t>Weeks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327016" y="5517591"/>
            <a:ext cx="13023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315595" algn="l"/>
              </a:tabLst>
            </a:pP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Statements</a:t>
            </a:r>
            <a:r>
              <a:rPr sz="1000" b="1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of</a:t>
            </a:r>
            <a:r>
              <a:rPr sz="1000" b="1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1E1C11"/>
                </a:solidFill>
                <a:latin typeface="Arial"/>
                <a:cs typeface="Arial"/>
              </a:rPr>
              <a:t>Use 	</a:t>
            </a:r>
            <a:r>
              <a:rPr sz="1000" b="1" spc="-10" dirty="0">
                <a:solidFill>
                  <a:srgbClr val="1E1C11"/>
                </a:solidFill>
                <a:latin typeface="Arial"/>
                <a:cs typeface="Arial"/>
              </a:rPr>
              <a:t>1-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6 </a:t>
            </a:r>
            <a:r>
              <a:rPr sz="1000" b="1" spc="-10" dirty="0">
                <a:solidFill>
                  <a:srgbClr val="1E1C11"/>
                </a:solidFill>
                <a:latin typeface="Arial"/>
                <a:cs typeface="Arial"/>
              </a:rPr>
              <a:t>Months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330696" y="4194047"/>
            <a:ext cx="1853564" cy="24701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3180" rIns="0" bIns="0" rtlCol="0">
            <a:spAutoFit/>
          </a:bodyPr>
          <a:lstStyle/>
          <a:p>
            <a:pPr marL="321310">
              <a:lnSpc>
                <a:spcPct val="100000"/>
              </a:lnSpc>
              <a:spcBef>
                <a:spcPts val="340"/>
              </a:spcBef>
            </a:pP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3</a:t>
            </a:r>
            <a:r>
              <a:rPr sz="1000" b="1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Statements</a:t>
            </a:r>
            <a:r>
              <a:rPr sz="1000" b="1" spc="-2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of</a:t>
            </a:r>
            <a:r>
              <a:rPr sz="1000" b="1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25" dirty="0">
                <a:solidFill>
                  <a:srgbClr val="1E1C11"/>
                </a:solidFill>
                <a:latin typeface="Arial"/>
                <a:cs typeface="Arial"/>
              </a:rPr>
              <a:t>Use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754751" y="5507837"/>
            <a:ext cx="13074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 marR="5080" indent="-3556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47625" algn="l"/>
                <a:tab pos="184785" algn="l"/>
              </a:tabLst>
            </a:pPr>
            <a:r>
              <a:rPr sz="1000" b="1" spc="-10" dirty="0">
                <a:solidFill>
                  <a:srgbClr val="1E1C11"/>
                </a:solidFill>
                <a:latin typeface="Arial"/>
                <a:cs typeface="Arial"/>
              </a:rPr>
              <a:t>	2-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3</a:t>
            </a:r>
            <a:r>
              <a:rPr sz="1000" b="1" spc="-2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Weeks</a:t>
            </a:r>
            <a:r>
              <a:rPr sz="1000" b="1" spc="-30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E1C11"/>
                </a:solidFill>
                <a:latin typeface="Arial"/>
                <a:cs typeface="Arial"/>
              </a:rPr>
              <a:t>Publish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Candidate</a:t>
            </a:r>
            <a:r>
              <a:rPr sz="1000" b="1" spc="-4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E1C11"/>
                </a:solidFill>
                <a:latin typeface="Arial"/>
                <a:cs typeface="Arial"/>
              </a:rPr>
              <a:t>Standard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431791" y="3511956"/>
            <a:ext cx="621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705" marR="170815" indent="-6350" algn="ctr">
              <a:lnSpc>
                <a:spcPct val="120000"/>
              </a:lnSpc>
              <a:spcBef>
                <a:spcPts val="100"/>
              </a:spcBef>
            </a:pPr>
            <a:r>
              <a:rPr sz="1000" b="1" spc="-25" dirty="0">
                <a:solidFill>
                  <a:srgbClr val="1F487C"/>
                </a:solidFill>
                <a:latin typeface="Arial"/>
                <a:cs typeface="Arial"/>
              </a:rPr>
              <a:t>PS </a:t>
            </a:r>
            <a:r>
              <a:rPr sz="1000" b="1" spc="-50" dirty="0">
                <a:solidFill>
                  <a:srgbClr val="1F487C"/>
                </a:solidFill>
                <a:latin typeface="Arial"/>
                <a:cs typeface="Arial"/>
              </a:rPr>
              <a:t>PGB</a:t>
            </a:r>
            <a:endParaRPr sz="1000" dirty="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0"/>
              </a:spcBef>
            </a:pPr>
            <a:r>
              <a:rPr sz="1000" b="1" spc="-10" dirty="0">
                <a:solidFill>
                  <a:srgbClr val="1F487C"/>
                </a:solidFill>
                <a:latin typeface="Arial"/>
                <a:cs typeface="Arial"/>
              </a:rPr>
              <a:t>Approval</a:t>
            </a:r>
            <a:r>
              <a:rPr sz="975" b="1" spc="-15" baseline="2564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975" baseline="25641" dirty="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3502152" y="4178795"/>
            <a:ext cx="1282065" cy="789940"/>
            <a:chOff x="3502152" y="4178795"/>
            <a:chExt cx="1282065" cy="789940"/>
          </a:xfrm>
        </p:grpSpPr>
        <p:pic>
          <p:nvPicPr>
            <p:cNvPr id="84" name="object 8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02152" y="4178795"/>
              <a:ext cx="1281684" cy="789444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3621786" y="4202049"/>
              <a:ext cx="1124585" cy="631190"/>
            </a:xfrm>
            <a:custGeom>
              <a:avLst/>
              <a:gdLst/>
              <a:ahLst/>
              <a:cxnLst/>
              <a:rect l="l" t="t" r="r" b="b"/>
              <a:pathLst>
                <a:path w="1124585" h="631189">
                  <a:moveTo>
                    <a:pt x="1112012" y="0"/>
                  </a:moveTo>
                  <a:lnTo>
                    <a:pt x="1089787" y="12318"/>
                  </a:lnTo>
                  <a:lnTo>
                    <a:pt x="1102105" y="34417"/>
                  </a:lnTo>
                  <a:lnTo>
                    <a:pt x="1124330" y="22098"/>
                  </a:lnTo>
                  <a:lnTo>
                    <a:pt x="1112012" y="0"/>
                  </a:lnTo>
                  <a:close/>
                </a:path>
                <a:path w="1124585" h="631189">
                  <a:moveTo>
                    <a:pt x="1067562" y="24511"/>
                  </a:moveTo>
                  <a:lnTo>
                    <a:pt x="1045337" y="36830"/>
                  </a:lnTo>
                  <a:lnTo>
                    <a:pt x="1057655" y="59055"/>
                  </a:lnTo>
                  <a:lnTo>
                    <a:pt x="1079880" y="46736"/>
                  </a:lnTo>
                  <a:lnTo>
                    <a:pt x="1067562" y="24511"/>
                  </a:lnTo>
                  <a:close/>
                </a:path>
                <a:path w="1124585" h="631189">
                  <a:moveTo>
                    <a:pt x="1023238" y="49149"/>
                  </a:moveTo>
                  <a:lnTo>
                    <a:pt x="1001013" y="61468"/>
                  </a:lnTo>
                  <a:lnTo>
                    <a:pt x="1013333" y="83693"/>
                  </a:lnTo>
                  <a:lnTo>
                    <a:pt x="1035558" y="71374"/>
                  </a:lnTo>
                  <a:lnTo>
                    <a:pt x="1023238" y="49149"/>
                  </a:lnTo>
                  <a:close/>
                </a:path>
                <a:path w="1124585" h="631189">
                  <a:moveTo>
                    <a:pt x="978788" y="73787"/>
                  </a:moveTo>
                  <a:lnTo>
                    <a:pt x="956563" y="86106"/>
                  </a:lnTo>
                  <a:lnTo>
                    <a:pt x="968883" y="108331"/>
                  </a:lnTo>
                  <a:lnTo>
                    <a:pt x="991108" y="96012"/>
                  </a:lnTo>
                  <a:lnTo>
                    <a:pt x="978788" y="73787"/>
                  </a:lnTo>
                  <a:close/>
                </a:path>
                <a:path w="1124585" h="631189">
                  <a:moveTo>
                    <a:pt x="934338" y="98425"/>
                  </a:moveTo>
                  <a:lnTo>
                    <a:pt x="912113" y="110743"/>
                  </a:lnTo>
                  <a:lnTo>
                    <a:pt x="924433" y="132969"/>
                  </a:lnTo>
                  <a:lnTo>
                    <a:pt x="946658" y="120650"/>
                  </a:lnTo>
                  <a:lnTo>
                    <a:pt x="934338" y="98425"/>
                  </a:lnTo>
                  <a:close/>
                </a:path>
                <a:path w="1124585" h="631189">
                  <a:moveTo>
                    <a:pt x="889888" y="123062"/>
                  </a:moveTo>
                  <a:lnTo>
                    <a:pt x="867663" y="135381"/>
                  </a:lnTo>
                  <a:lnTo>
                    <a:pt x="879983" y="157606"/>
                  </a:lnTo>
                  <a:lnTo>
                    <a:pt x="902208" y="145287"/>
                  </a:lnTo>
                  <a:lnTo>
                    <a:pt x="889888" y="123062"/>
                  </a:lnTo>
                  <a:close/>
                </a:path>
                <a:path w="1124585" h="631189">
                  <a:moveTo>
                    <a:pt x="845438" y="147700"/>
                  </a:moveTo>
                  <a:lnTo>
                    <a:pt x="823213" y="160019"/>
                  </a:lnTo>
                  <a:lnTo>
                    <a:pt x="835533" y="182244"/>
                  </a:lnTo>
                  <a:lnTo>
                    <a:pt x="857758" y="169925"/>
                  </a:lnTo>
                  <a:lnTo>
                    <a:pt x="845438" y="147700"/>
                  </a:lnTo>
                  <a:close/>
                </a:path>
                <a:path w="1124585" h="631189">
                  <a:moveTo>
                    <a:pt x="800988" y="172338"/>
                  </a:moveTo>
                  <a:lnTo>
                    <a:pt x="778890" y="184657"/>
                  </a:lnTo>
                  <a:lnTo>
                    <a:pt x="791210" y="206882"/>
                  </a:lnTo>
                  <a:lnTo>
                    <a:pt x="813308" y="194563"/>
                  </a:lnTo>
                  <a:lnTo>
                    <a:pt x="800988" y="172338"/>
                  </a:lnTo>
                  <a:close/>
                </a:path>
                <a:path w="1124585" h="631189">
                  <a:moveTo>
                    <a:pt x="756665" y="196976"/>
                  </a:moveTo>
                  <a:lnTo>
                    <a:pt x="734440" y="209295"/>
                  </a:lnTo>
                  <a:lnTo>
                    <a:pt x="746760" y="231520"/>
                  </a:lnTo>
                  <a:lnTo>
                    <a:pt x="768985" y="219201"/>
                  </a:lnTo>
                  <a:lnTo>
                    <a:pt x="756665" y="196976"/>
                  </a:lnTo>
                  <a:close/>
                </a:path>
                <a:path w="1124585" h="631189">
                  <a:moveTo>
                    <a:pt x="712215" y="221614"/>
                  </a:moveTo>
                  <a:lnTo>
                    <a:pt x="689990" y="233933"/>
                  </a:lnTo>
                  <a:lnTo>
                    <a:pt x="702310" y="256158"/>
                  </a:lnTo>
                  <a:lnTo>
                    <a:pt x="724535" y="243839"/>
                  </a:lnTo>
                  <a:lnTo>
                    <a:pt x="712215" y="221614"/>
                  </a:lnTo>
                  <a:close/>
                </a:path>
                <a:path w="1124585" h="631189">
                  <a:moveTo>
                    <a:pt x="667765" y="246252"/>
                  </a:moveTo>
                  <a:lnTo>
                    <a:pt x="645540" y="258571"/>
                  </a:lnTo>
                  <a:lnTo>
                    <a:pt x="657860" y="280796"/>
                  </a:lnTo>
                  <a:lnTo>
                    <a:pt x="680085" y="268477"/>
                  </a:lnTo>
                  <a:lnTo>
                    <a:pt x="667765" y="246252"/>
                  </a:lnTo>
                  <a:close/>
                </a:path>
                <a:path w="1124585" h="631189">
                  <a:moveTo>
                    <a:pt x="623315" y="270890"/>
                  </a:moveTo>
                  <a:lnTo>
                    <a:pt x="601090" y="283209"/>
                  </a:lnTo>
                  <a:lnTo>
                    <a:pt x="613410" y="305434"/>
                  </a:lnTo>
                  <a:lnTo>
                    <a:pt x="635635" y="293115"/>
                  </a:lnTo>
                  <a:lnTo>
                    <a:pt x="623315" y="270890"/>
                  </a:lnTo>
                  <a:close/>
                </a:path>
                <a:path w="1124585" h="631189">
                  <a:moveTo>
                    <a:pt x="578865" y="295528"/>
                  </a:moveTo>
                  <a:lnTo>
                    <a:pt x="556640" y="307848"/>
                  </a:lnTo>
                  <a:lnTo>
                    <a:pt x="568960" y="330073"/>
                  </a:lnTo>
                  <a:lnTo>
                    <a:pt x="591185" y="317753"/>
                  </a:lnTo>
                  <a:lnTo>
                    <a:pt x="578865" y="295528"/>
                  </a:lnTo>
                  <a:close/>
                </a:path>
                <a:path w="1124585" h="631189">
                  <a:moveTo>
                    <a:pt x="534415" y="320167"/>
                  </a:moveTo>
                  <a:lnTo>
                    <a:pt x="512317" y="332486"/>
                  </a:lnTo>
                  <a:lnTo>
                    <a:pt x="524637" y="354711"/>
                  </a:lnTo>
                  <a:lnTo>
                    <a:pt x="546735" y="342392"/>
                  </a:lnTo>
                  <a:lnTo>
                    <a:pt x="534415" y="320167"/>
                  </a:lnTo>
                  <a:close/>
                </a:path>
                <a:path w="1124585" h="631189">
                  <a:moveTo>
                    <a:pt x="490092" y="344805"/>
                  </a:moveTo>
                  <a:lnTo>
                    <a:pt x="467867" y="357124"/>
                  </a:lnTo>
                  <a:lnTo>
                    <a:pt x="480187" y="379349"/>
                  </a:lnTo>
                  <a:lnTo>
                    <a:pt x="502412" y="367030"/>
                  </a:lnTo>
                  <a:lnTo>
                    <a:pt x="490092" y="344805"/>
                  </a:lnTo>
                  <a:close/>
                </a:path>
                <a:path w="1124585" h="631189">
                  <a:moveTo>
                    <a:pt x="445642" y="369443"/>
                  </a:moveTo>
                  <a:lnTo>
                    <a:pt x="423417" y="381762"/>
                  </a:lnTo>
                  <a:lnTo>
                    <a:pt x="435737" y="403987"/>
                  </a:lnTo>
                  <a:lnTo>
                    <a:pt x="457962" y="391668"/>
                  </a:lnTo>
                  <a:lnTo>
                    <a:pt x="445642" y="369443"/>
                  </a:lnTo>
                  <a:close/>
                </a:path>
                <a:path w="1124585" h="631189">
                  <a:moveTo>
                    <a:pt x="401192" y="394081"/>
                  </a:moveTo>
                  <a:lnTo>
                    <a:pt x="378967" y="406400"/>
                  </a:lnTo>
                  <a:lnTo>
                    <a:pt x="391287" y="428625"/>
                  </a:lnTo>
                  <a:lnTo>
                    <a:pt x="413512" y="416306"/>
                  </a:lnTo>
                  <a:lnTo>
                    <a:pt x="401192" y="394081"/>
                  </a:lnTo>
                  <a:close/>
                </a:path>
                <a:path w="1124585" h="631189">
                  <a:moveTo>
                    <a:pt x="356742" y="418719"/>
                  </a:moveTo>
                  <a:lnTo>
                    <a:pt x="334517" y="431038"/>
                  </a:lnTo>
                  <a:lnTo>
                    <a:pt x="346837" y="453263"/>
                  </a:lnTo>
                  <a:lnTo>
                    <a:pt x="369062" y="440944"/>
                  </a:lnTo>
                  <a:lnTo>
                    <a:pt x="356742" y="418719"/>
                  </a:lnTo>
                  <a:close/>
                </a:path>
                <a:path w="1124585" h="631189">
                  <a:moveTo>
                    <a:pt x="312292" y="443356"/>
                  </a:moveTo>
                  <a:lnTo>
                    <a:pt x="290067" y="455675"/>
                  </a:lnTo>
                  <a:lnTo>
                    <a:pt x="302387" y="477900"/>
                  </a:lnTo>
                  <a:lnTo>
                    <a:pt x="324612" y="465581"/>
                  </a:lnTo>
                  <a:lnTo>
                    <a:pt x="312292" y="443356"/>
                  </a:lnTo>
                  <a:close/>
                </a:path>
                <a:path w="1124585" h="631189">
                  <a:moveTo>
                    <a:pt x="267969" y="467994"/>
                  </a:moveTo>
                  <a:lnTo>
                    <a:pt x="245744" y="480313"/>
                  </a:lnTo>
                  <a:lnTo>
                    <a:pt x="258063" y="502538"/>
                  </a:lnTo>
                  <a:lnTo>
                    <a:pt x="280288" y="490219"/>
                  </a:lnTo>
                  <a:lnTo>
                    <a:pt x="267969" y="467994"/>
                  </a:lnTo>
                  <a:close/>
                </a:path>
                <a:path w="1124585" h="631189">
                  <a:moveTo>
                    <a:pt x="223519" y="492632"/>
                  </a:moveTo>
                  <a:lnTo>
                    <a:pt x="201294" y="504951"/>
                  </a:lnTo>
                  <a:lnTo>
                    <a:pt x="213613" y="527176"/>
                  </a:lnTo>
                  <a:lnTo>
                    <a:pt x="235838" y="514857"/>
                  </a:lnTo>
                  <a:lnTo>
                    <a:pt x="223519" y="492632"/>
                  </a:lnTo>
                  <a:close/>
                </a:path>
                <a:path w="1124585" h="631189">
                  <a:moveTo>
                    <a:pt x="179069" y="517270"/>
                  </a:moveTo>
                  <a:lnTo>
                    <a:pt x="156844" y="529589"/>
                  </a:lnTo>
                  <a:lnTo>
                    <a:pt x="169163" y="551814"/>
                  </a:lnTo>
                  <a:lnTo>
                    <a:pt x="191388" y="539495"/>
                  </a:lnTo>
                  <a:lnTo>
                    <a:pt x="179069" y="517270"/>
                  </a:lnTo>
                  <a:close/>
                </a:path>
                <a:path w="1124585" h="631189">
                  <a:moveTo>
                    <a:pt x="134619" y="541908"/>
                  </a:moveTo>
                  <a:lnTo>
                    <a:pt x="112394" y="554227"/>
                  </a:lnTo>
                  <a:lnTo>
                    <a:pt x="124713" y="576452"/>
                  </a:lnTo>
                  <a:lnTo>
                    <a:pt x="146938" y="564133"/>
                  </a:lnTo>
                  <a:lnTo>
                    <a:pt x="134619" y="541908"/>
                  </a:lnTo>
                  <a:close/>
                </a:path>
                <a:path w="1124585" h="631189">
                  <a:moveTo>
                    <a:pt x="48133" y="560832"/>
                  </a:moveTo>
                  <a:lnTo>
                    <a:pt x="0" y="631063"/>
                  </a:lnTo>
                  <a:lnTo>
                    <a:pt x="85089" y="627380"/>
                  </a:lnTo>
                  <a:lnTo>
                    <a:pt x="48133" y="560832"/>
                  </a:lnTo>
                  <a:close/>
                </a:path>
                <a:path w="1124585" h="631189">
                  <a:moveTo>
                    <a:pt x="90169" y="566546"/>
                  </a:moveTo>
                  <a:lnTo>
                    <a:pt x="67944" y="578865"/>
                  </a:lnTo>
                  <a:lnTo>
                    <a:pt x="80263" y="601090"/>
                  </a:lnTo>
                  <a:lnTo>
                    <a:pt x="102488" y="588771"/>
                  </a:lnTo>
                  <a:lnTo>
                    <a:pt x="90169" y="566546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3320541" y="4031996"/>
            <a:ext cx="8769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87325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14</a:t>
            </a:r>
            <a:r>
              <a:rPr sz="1000" b="1" spc="-1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1E1C11"/>
                </a:solidFill>
                <a:latin typeface="Arial"/>
                <a:cs typeface="Arial"/>
              </a:rPr>
              <a:t>Days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Notice</a:t>
            </a:r>
            <a:r>
              <a:rPr sz="1000" b="1" spc="-3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of</a:t>
            </a:r>
            <a:r>
              <a:rPr sz="1000" b="1" spc="-20" dirty="0">
                <a:solidFill>
                  <a:srgbClr val="1E1C11"/>
                </a:solidFill>
                <a:latin typeface="Arial"/>
                <a:cs typeface="Arial"/>
              </a:rPr>
              <a:t> Vote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053709" y="6416252"/>
            <a:ext cx="19621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25" dirty="0">
                <a:solidFill>
                  <a:srgbClr val="1F487C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9216390" y="5428869"/>
            <a:ext cx="501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1E1C11"/>
                </a:solidFill>
                <a:latin typeface="Arial"/>
                <a:cs typeface="Arial"/>
              </a:rPr>
              <a:t>14</a:t>
            </a:r>
            <a:r>
              <a:rPr sz="1000" b="1" spc="-5" dirty="0">
                <a:solidFill>
                  <a:srgbClr val="1E1C11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1E1C11"/>
                </a:solidFill>
                <a:latin typeface="Arial"/>
                <a:cs typeface="Arial"/>
              </a:rPr>
              <a:t>Days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8841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95"/>
              </a:spcBef>
            </a:pPr>
            <a:r>
              <a:rPr dirty="0"/>
              <a:t>ROLL</a:t>
            </a:r>
            <a:r>
              <a:rPr spc="-130" dirty="0"/>
              <a:t> </a:t>
            </a:r>
            <a:r>
              <a:rPr spc="-20" dirty="0"/>
              <a:t>CALL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169669"/>
            <a:ext cx="8538845" cy="48545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lang="en-US" sz="1900" b="1" dirty="0">
                <a:solidFill>
                  <a:srgbClr val="334052"/>
                </a:solidFill>
                <a:latin typeface="Arial"/>
                <a:cs typeface="Arial"/>
              </a:rPr>
              <a:t>PGB</a:t>
            </a:r>
            <a:r>
              <a:rPr lang="en-US" sz="1900" b="1" spc="-8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b="1" spc="-10" dirty="0">
                <a:solidFill>
                  <a:srgbClr val="334052"/>
                </a:solidFill>
                <a:latin typeface="Arial"/>
                <a:cs typeface="Arial"/>
              </a:rPr>
              <a:t>Voting</a:t>
            </a:r>
            <a:r>
              <a:rPr lang="en-US" sz="1900" b="1" spc="-7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b="1" spc="-10" dirty="0">
                <a:solidFill>
                  <a:srgbClr val="334052"/>
                </a:solidFill>
                <a:latin typeface="Arial"/>
                <a:cs typeface="Arial"/>
              </a:rPr>
              <a:t>Members (11):</a:t>
            </a:r>
            <a:endParaRPr lang="en-US" sz="19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spc="-10" dirty="0">
                <a:solidFill>
                  <a:srgbClr val="454545"/>
                </a:solidFill>
                <a:latin typeface="Arial"/>
                <a:cs typeface="Arial"/>
              </a:rPr>
              <a:t>All Purpose Networks (APN)</a:t>
            </a: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Bureau</a:t>
            </a:r>
            <a:r>
              <a:rPr lang="en-US" sz="1600" spc="-10" dirty="0">
                <a:solidFill>
                  <a:srgbClr val="454545"/>
                </a:solidFill>
                <a:latin typeface="Arial"/>
                <a:cs typeface="Arial"/>
              </a:rPr>
              <a:t> of Justice Statistics (BJS)</a:t>
            </a: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Department</a:t>
            </a:r>
            <a:r>
              <a:rPr lang="en-US" sz="1600" spc="-1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of</a:t>
            </a:r>
            <a:r>
              <a:rPr lang="en-US" sz="16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Defense</a:t>
            </a:r>
            <a:r>
              <a:rPr lang="en-US"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Joint</a:t>
            </a:r>
            <a:r>
              <a:rPr lang="en-US" sz="16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Staff</a:t>
            </a:r>
            <a:r>
              <a:rPr lang="en-US" sz="1600" spc="-1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J6</a:t>
            </a:r>
            <a:r>
              <a:rPr lang="en-US"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(DoD</a:t>
            </a:r>
            <a:r>
              <a:rPr lang="en-US"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JS</a:t>
            </a:r>
            <a:r>
              <a:rPr lang="en-US"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334052"/>
                </a:solidFill>
                <a:latin typeface="Arial"/>
                <a:cs typeface="Arial"/>
              </a:rPr>
              <a:t>J6)</a:t>
            </a:r>
            <a:endParaRPr lang="en-US"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Department</a:t>
            </a:r>
            <a:r>
              <a:rPr lang="en-US" sz="1600" spc="-1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of</a:t>
            </a:r>
            <a:r>
              <a:rPr lang="en-US" sz="1600" spc="-2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Homeland</a:t>
            </a:r>
            <a:r>
              <a:rPr lang="en-US" sz="16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Security</a:t>
            </a:r>
            <a:r>
              <a:rPr lang="en-US"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Science</a:t>
            </a:r>
            <a:r>
              <a:rPr lang="en-US"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&amp;</a:t>
            </a:r>
            <a:r>
              <a:rPr lang="en-US" sz="1600" spc="-5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334052"/>
                </a:solidFill>
                <a:latin typeface="Arial"/>
                <a:cs typeface="Arial"/>
              </a:rPr>
              <a:t>Technology</a:t>
            </a:r>
            <a:r>
              <a:rPr lang="en-US"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(DHS</a:t>
            </a:r>
            <a:r>
              <a:rPr lang="en-US" sz="16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spc="-20" dirty="0">
                <a:solidFill>
                  <a:srgbClr val="334052"/>
                </a:solidFill>
                <a:latin typeface="Arial"/>
                <a:cs typeface="Arial"/>
              </a:rPr>
              <a:t>S&amp;T)</a:t>
            </a:r>
            <a:endParaRPr lang="en-US"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spc="-10" dirty="0">
                <a:solidFill>
                  <a:srgbClr val="334052"/>
                </a:solidFill>
                <a:latin typeface="Arial"/>
                <a:cs typeface="Arial"/>
              </a:rPr>
              <a:t>Equivant</a:t>
            </a:r>
            <a:endParaRPr lang="en-US"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Georgia</a:t>
            </a:r>
            <a:r>
              <a:rPr lang="en-US" sz="1600" spc="-7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spc="-35" dirty="0">
                <a:solidFill>
                  <a:srgbClr val="334052"/>
                </a:solidFill>
                <a:latin typeface="Arial"/>
                <a:cs typeface="Arial"/>
              </a:rPr>
              <a:t>Tech</a:t>
            </a:r>
            <a:r>
              <a:rPr lang="en-US" sz="1600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Research</a:t>
            </a:r>
            <a:r>
              <a:rPr lang="en-US" sz="1600" spc="-6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Institute</a:t>
            </a:r>
            <a:r>
              <a:rPr lang="en-US" sz="1600" spc="-6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334052"/>
                </a:solidFill>
                <a:latin typeface="Arial"/>
                <a:cs typeface="Arial"/>
              </a:rPr>
              <a:t>(GTRI)</a:t>
            </a:r>
            <a:endParaRPr lang="en-US"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Integrated</a:t>
            </a:r>
            <a:r>
              <a:rPr lang="en-US" sz="16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Justice</a:t>
            </a:r>
            <a:r>
              <a:rPr lang="en-US" sz="1600" spc="-8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Information</a:t>
            </a:r>
            <a:r>
              <a:rPr lang="en-US" sz="16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Systems</a:t>
            </a:r>
            <a:r>
              <a:rPr lang="en-US" sz="160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Institute</a:t>
            </a:r>
            <a:r>
              <a:rPr lang="en-US" sz="1600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54545"/>
                </a:solidFill>
                <a:latin typeface="Arial"/>
                <a:cs typeface="Arial"/>
              </a:rPr>
              <a:t>(IJIS)</a:t>
            </a:r>
            <a:endParaRPr lang="en-US"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Commonwealth</a:t>
            </a:r>
            <a:r>
              <a:rPr lang="en-US" sz="16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lang="en-US" sz="16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Virginia,</a:t>
            </a:r>
            <a:r>
              <a:rPr lang="en-US" sz="1600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Office</a:t>
            </a:r>
            <a:r>
              <a:rPr lang="en-US" sz="16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lang="en-US" sz="16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Data</a:t>
            </a:r>
            <a:r>
              <a:rPr lang="en-US" sz="16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Governance</a:t>
            </a:r>
            <a:r>
              <a:rPr lang="en-US" sz="16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and</a:t>
            </a:r>
            <a:r>
              <a:rPr lang="en-US" sz="1600" spc="-114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54545"/>
                </a:solidFill>
                <a:latin typeface="Arial"/>
                <a:cs typeface="Arial"/>
              </a:rPr>
              <a:t>Analytics (ODGA)</a:t>
            </a:r>
            <a:endParaRPr lang="en-US"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Criminal</a:t>
            </a:r>
            <a:r>
              <a:rPr lang="en-US" sz="1600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justice</a:t>
            </a:r>
            <a:r>
              <a:rPr lang="en-US" sz="1600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Information</a:t>
            </a:r>
            <a:r>
              <a:rPr lang="en-US" sz="16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Systems</a:t>
            </a:r>
            <a:r>
              <a:rPr lang="en-US" sz="16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Division</a:t>
            </a:r>
            <a:r>
              <a:rPr lang="en-US" sz="1600" spc="-7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(CJISD),</a:t>
            </a:r>
            <a:r>
              <a:rPr lang="en-US" sz="16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Federal</a:t>
            </a:r>
            <a:r>
              <a:rPr lang="en-US" sz="160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Bureau</a:t>
            </a:r>
            <a:r>
              <a:rPr lang="en-US" sz="16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lang="en-US" sz="16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54545"/>
                </a:solidFill>
                <a:latin typeface="Arial"/>
                <a:cs typeface="Arial"/>
              </a:rPr>
              <a:t>Investigation</a:t>
            </a:r>
            <a:endParaRPr lang="en-US"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spc="-10" dirty="0">
                <a:solidFill>
                  <a:srgbClr val="454545"/>
                </a:solidFill>
                <a:latin typeface="Arial"/>
                <a:cs typeface="Arial"/>
              </a:rPr>
              <a:t>National</a:t>
            </a:r>
            <a:r>
              <a:rPr lang="en-US" sz="1600" spc="-10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Association</a:t>
            </a:r>
            <a:r>
              <a:rPr lang="en-US" sz="1600" spc="-8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for</a:t>
            </a:r>
            <a:r>
              <a:rPr lang="en-US" sz="16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Justice</a:t>
            </a:r>
            <a:r>
              <a:rPr lang="en-US" sz="1600" spc="-4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Information</a:t>
            </a:r>
            <a:r>
              <a:rPr lang="en-US" sz="16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Systems</a:t>
            </a:r>
            <a:r>
              <a:rPr lang="en-US" sz="1600" spc="-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454545"/>
                </a:solidFill>
                <a:latin typeface="Arial"/>
                <a:cs typeface="Arial"/>
              </a:rPr>
              <a:t>(NAJIS)</a:t>
            </a: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454545"/>
                </a:solidFill>
                <a:latin typeface="Arial"/>
                <a:cs typeface="Arial"/>
              </a:rPr>
              <a:t>National</a:t>
            </a:r>
            <a:r>
              <a:rPr lang="en-US" sz="1600" spc="-10" dirty="0">
                <a:solidFill>
                  <a:srgbClr val="454545"/>
                </a:solidFill>
                <a:latin typeface="Arial"/>
                <a:cs typeface="Arial"/>
              </a:rPr>
              <a:t> Institute of Justice (NIJ)</a:t>
            </a: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1F487C"/>
              </a:buClr>
              <a:buFont typeface="Arial"/>
              <a:buChar char="–"/>
            </a:pPr>
            <a:endParaRPr lang="en-US" sz="16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lang="en-US" sz="1900" b="1" dirty="0">
                <a:solidFill>
                  <a:srgbClr val="334052"/>
                </a:solidFill>
                <a:latin typeface="Arial"/>
                <a:cs typeface="Arial"/>
              </a:rPr>
              <a:t>PGB</a:t>
            </a:r>
            <a:r>
              <a:rPr lang="en-US" sz="1900" b="1" spc="-7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b="1" dirty="0">
                <a:solidFill>
                  <a:srgbClr val="334052"/>
                </a:solidFill>
                <a:latin typeface="Arial"/>
                <a:cs typeface="Arial"/>
              </a:rPr>
              <a:t>Expert</a:t>
            </a:r>
            <a:r>
              <a:rPr lang="en-US" sz="1900" b="1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b="1" spc="-10" dirty="0">
                <a:solidFill>
                  <a:srgbClr val="334052"/>
                </a:solidFill>
                <a:latin typeface="Arial"/>
                <a:cs typeface="Arial"/>
              </a:rPr>
              <a:t>Voting</a:t>
            </a:r>
            <a:r>
              <a:rPr lang="en-US" sz="1900" b="1" spc="-6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b="1" spc="-10" dirty="0">
                <a:solidFill>
                  <a:srgbClr val="334052"/>
                </a:solidFill>
                <a:latin typeface="Arial"/>
                <a:cs typeface="Arial"/>
              </a:rPr>
              <a:t>Members (3)</a:t>
            </a:r>
            <a:endParaRPr lang="en-US" sz="19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1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NBAC</a:t>
            </a:r>
            <a:r>
              <a:rPr lang="en-US" sz="16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334052"/>
                </a:solidFill>
                <a:latin typeface="Arial"/>
                <a:cs typeface="Arial"/>
              </a:rPr>
              <a:t>TSC</a:t>
            </a:r>
            <a:endParaRPr lang="en-US"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spc="-20" dirty="0">
                <a:solidFill>
                  <a:srgbClr val="334052"/>
                </a:solidFill>
                <a:latin typeface="Arial"/>
                <a:cs typeface="Arial"/>
              </a:rPr>
              <a:t>NTAC</a:t>
            </a:r>
            <a:r>
              <a:rPr lang="en-US" sz="1600" spc="-7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334052"/>
                </a:solidFill>
                <a:latin typeface="Arial"/>
                <a:cs typeface="Arial"/>
              </a:rPr>
              <a:t>TSC</a:t>
            </a:r>
            <a:endParaRPr lang="en-US" sz="16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600" dirty="0">
                <a:solidFill>
                  <a:srgbClr val="334052"/>
                </a:solidFill>
                <a:latin typeface="Arial"/>
                <a:cs typeface="Arial"/>
              </a:rPr>
              <a:t>NMO</a:t>
            </a:r>
            <a:r>
              <a:rPr lang="en-US" sz="16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600" spc="-25" dirty="0">
                <a:solidFill>
                  <a:srgbClr val="334052"/>
                </a:solidFill>
                <a:latin typeface="Arial"/>
                <a:cs typeface="Arial"/>
              </a:rPr>
              <a:t>TSC</a:t>
            </a:r>
            <a:endParaRPr lang="en-US" sz="16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1F487C"/>
              </a:buClr>
              <a:buFont typeface="Arial"/>
              <a:buChar char="–"/>
            </a:pPr>
            <a:endParaRPr lang="en-US" sz="16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1F487C"/>
              </a:buClr>
              <a:buFont typeface="Arial"/>
              <a:buChar char="•"/>
              <a:tabLst>
                <a:tab pos="354965" algn="l"/>
              </a:tabLst>
            </a:pPr>
            <a:r>
              <a:rPr lang="en-US" sz="1900" b="1" dirty="0">
                <a:solidFill>
                  <a:srgbClr val="334052"/>
                </a:solidFill>
                <a:latin typeface="Arial"/>
                <a:cs typeface="Arial"/>
              </a:rPr>
              <a:t>PGB</a:t>
            </a:r>
            <a:r>
              <a:rPr lang="en-US" sz="1900" b="1" spc="-7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b="1" dirty="0">
                <a:solidFill>
                  <a:srgbClr val="334052"/>
                </a:solidFill>
                <a:latin typeface="Arial"/>
                <a:cs typeface="Arial"/>
              </a:rPr>
              <a:t>Expert</a:t>
            </a:r>
            <a:r>
              <a:rPr lang="en-US" sz="1900" b="1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b="1" spc="-25" dirty="0">
                <a:solidFill>
                  <a:srgbClr val="334052"/>
                </a:solidFill>
                <a:latin typeface="Arial"/>
                <a:cs typeface="Arial"/>
              </a:rPr>
              <a:t>NON-</a:t>
            </a:r>
            <a:r>
              <a:rPr lang="en-US" sz="1900" b="1" spc="-10" dirty="0">
                <a:solidFill>
                  <a:srgbClr val="334052"/>
                </a:solidFill>
                <a:latin typeface="Arial"/>
                <a:cs typeface="Arial"/>
              </a:rPr>
              <a:t>Voting</a:t>
            </a:r>
            <a:r>
              <a:rPr lang="en-US" sz="1900" b="1" spc="-5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b="1" spc="-10" dirty="0">
                <a:solidFill>
                  <a:srgbClr val="334052"/>
                </a:solidFill>
                <a:latin typeface="Arial"/>
                <a:cs typeface="Arial"/>
              </a:rPr>
              <a:t>Members (4)</a:t>
            </a:r>
            <a:endParaRPr lang="en-US" sz="19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8841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ANNOUNCEMENTS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688340" y="1484181"/>
            <a:ext cx="10187305" cy="46012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380"/>
              </a:spcBef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sz="2200" dirty="0">
                <a:solidFill>
                  <a:srgbClr val="334052"/>
                </a:solidFill>
                <a:latin typeface="Arial"/>
                <a:cs typeface="Arial"/>
              </a:rPr>
              <a:t>PGB</a:t>
            </a:r>
            <a:r>
              <a:rPr sz="2200" spc="-8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34052"/>
                </a:solidFill>
                <a:latin typeface="Arial"/>
                <a:cs typeface="Arial"/>
              </a:rPr>
              <a:t>approved</a:t>
            </a:r>
            <a:r>
              <a:rPr sz="2200" spc="-4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34052"/>
                </a:solidFill>
                <a:latin typeface="Arial"/>
                <a:cs typeface="Arial"/>
              </a:rPr>
              <a:t>NIEMOpen</a:t>
            </a:r>
            <a:r>
              <a:rPr sz="2200" spc="-2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34052"/>
                </a:solidFill>
                <a:latin typeface="Arial"/>
                <a:cs typeface="Arial"/>
              </a:rPr>
              <a:t>NDR</a:t>
            </a:r>
            <a:r>
              <a:rPr sz="2200" spc="-7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34052"/>
                </a:solidFill>
                <a:latin typeface="Arial"/>
                <a:cs typeface="Arial"/>
              </a:rPr>
              <a:t>v6.0</a:t>
            </a:r>
            <a:r>
              <a:rPr sz="22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334052"/>
                </a:solidFill>
                <a:latin typeface="Arial"/>
                <a:cs typeface="Arial"/>
              </a:rPr>
              <a:t>PSD01</a:t>
            </a:r>
            <a:endParaRPr sz="22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sz="1900" dirty="0">
                <a:solidFill>
                  <a:srgbClr val="334052"/>
                </a:solidFill>
                <a:latin typeface="Arial"/>
                <a:cs typeface="Arial"/>
              </a:rPr>
              <a:t>Submitted</a:t>
            </a:r>
            <a:r>
              <a:rPr sz="19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4052"/>
                </a:solidFill>
                <a:latin typeface="Arial"/>
                <a:cs typeface="Arial"/>
              </a:rPr>
              <a:t>for</a:t>
            </a:r>
            <a:r>
              <a:rPr sz="1900" spc="-6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4052"/>
                </a:solidFill>
                <a:latin typeface="Arial"/>
                <a:cs typeface="Arial"/>
              </a:rPr>
              <a:t>Publication</a:t>
            </a:r>
            <a:r>
              <a:rPr sz="1900" spc="-1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sz="1900" spc="-6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334052"/>
                </a:solidFill>
                <a:latin typeface="Arial"/>
                <a:cs typeface="Arial"/>
              </a:rPr>
              <a:t>OASIS</a:t>
            </a:r>
            <a:r>
              <a:rPr sz="1900" spc="-7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1900" spc="-10" dirty="0">
                <a:solidFill>
                  <a:srgbClr val="334052"/>
                </a:solidFill>
                <a:latin typeface="Arial"/>
                <a:cs typeface="Arial"/>
              </a:rPr>
              <a:t>Library</a:t>
            </a:r>
            <a:endParaRPr sz="19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75"/>
              </a:spcBef>
              <a:buClr>
                <a:srgbClr val="1F487C"/>
              </a:buClr>
              <a:buFont typeface="Arial"/>
              <a:buChar char="–"/>
            </a:pPr>
            <a:endParaRPr sz="1900" dirty="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lr>
                <a:srgbClr val="1F487C"/>
              </a:buClr>
              <a:buChar char="•"/>
              <a:tabLst>
                <a:tab pos="354965" algn="l"/>
              </a:tabLst>
            </a:pPr>
            <a:r>
              <a:rPr lang="en-US" sz="2200" spc="-35" dirty="0">
                <a:solidFill>
                  <a:srgbClr val="334052"/>
                </a:solidFill>
                <a:latin typeface="Arial"/>
                <a:cs typeface="Arial"/>
              </a:rPr>
              <a:t>PGB approved</a:t>
            </a:r>
            <a:r>
              <a:rPr sz="22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34052"/>
                </a:solidFill>
                <a:latin typeface="Arial"/>
                <a:cs typeface="Arial"/>
              </a:rPr>
              <a:t>NIEM</a:t>
            </a:r>
            <a:r>
              <a:rPr sz="22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34052"/>
                </a:solidFill>
                <a:latin typeface="Arial"/>
                <a:cs typeface="Arial"/>
              </a:rPr>
              <a:t>Model</a:t>
            </a:r>
            <a:r>
              <a:rPr sz="22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334052"/>
                </a:solidFill>
                <a:latin typeface="Arial"/>
                <a:cs typeface="Arial"/>
              </a:rPr>
              <a:t>Version</a:t>
            </a:r>
            <a:r>
              <a:rPr sz="22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34052"/>
                </a:solidFill>
                <a:latin typeface="Arial"/>
                <a:cs typeface="Arial"/>
              </a:rPr>
              <a:t>v6.0</a:t>
            </a:r>
            <a:r>
              <a:rPr sz="2200" spc="-3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334052"/>
                </a:solidFill>
                <a:latin typeface="Arial"/>
                <a:cs typeface="Arial"/>
              </a:rPr>
              <a:t>PS02</a:t>
            </a:r>
            <a:endParaRPr sz="2200" dirty="0">
              <a:latin typeface="Arial"/>
              <a:cs typeface="Arial"/>
            </a:endParaRPr>
          </a:p>
          <a:p>
            <a:pPr marL="756285" lvl="1" indent="-286385">
              <a:spcBef>
                <a:spcPts val="240"/>
              </a:spcBef>
              <a:buClr>
                <a:srgbClr val="1F487C"/>
              </a:buClr>
              <a:buFontTx/>
              <a:buChar char="–"/>
              <a:tabLst>
                <a:tab pos="756285" algn="l"/>
              </a:tabLst>
            </a:pPr>
            <a:r>
              <a:rPr lang="en-US" sz="1900" dirty="0">
                <a:solidFill>
                  <a:srgbClr val="334052"/>
                </a:solidFill>
                <a:latin typeface="Arial"/>
                <a:cs typeface="Arial"/>
              </a:rPr>
              <a:t>Submitted</a:t>
            </a:r>
            <a:r>
              <a:rPr lang="en-US" sz="1900" spc="-4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dirty="0">
                <a:solidFill>
                  <a:srgbClr val="334052"/>
                </a:solidFill>
                <a:latin typeface="Arial"/>
                <a:cs typeface="Arial"/>
              </a:rPr>
              <a:t>for</a:t>
            </a:r>
            <a:r>
              <a:rPr lang="en-US" sz="1900" spc="-6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dirty="0">
                <a:solidFill>
                  <a:srgbClr val="334052"/>
                </a:solidFill>
                <a:latin typeface="Arial"/>
                <a:cs typeface="Arial"/>
              </a:rPr>
              <a:t>Publication</a:t>
            </a:r>
            <a:r>
              <a:rPr lang="en-US" sz="1900" spc="-1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dirty="0">
                <a:solidFill>
                  <a:srgbClr val="334052"/>
                </a:solidFill>
                <a:latin typeface="Arial"/>
                <a:cs typeface="Arial"/>
              </a:rPr>
              <a:t>to</a:t>
            </a:r>
            <a:r>
              <a:rPr lang="en-US" sz="1900" spc="-65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dirty="0">
                <a:solidFill>
                  <a:srgbClr val="334052"/>
                </a:solidFill>
                <a:latin typeface="Arial"/>
                <a:cs typeface="Arial"/>
              </a:rPr>
              <a:t>OASIS</a:t>
            </a:r>
            <a:r>
              <a:rPr lang="en-US" sz="1900" spc="-7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spc="-10" dirty="0">
                <a:solidFill>
                  <a:srgbClr val="334052"/>
                </a:solidFill>
                <a:latin typeface="Arial"/>
                <a:cs typeface="Arial"/>
              </a:rPr>
              <a:t>Library</a:t>
            </a:r>
            <a:endParaRPr lang="en-US" sz="1900" dirty="0">
              <a:latin typeface="Arial"/>
              <a:cs typeface="Arial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900" dirty="0">
                <a:solidFill>
                  <a:srgbClr val="334052"/>
                </a:solidFill>
                <a:latin typeface="Arial"/>
                <a:cs typeface="Arial"/>
              </a:rPr>
              <a:t>Next</a:t>
            </a:r>
            <a:r>
              <a:rPr lang="en-US" sz="1900" spc="-30" dirty="0">
                <a:solidFill>
                  <a:srgbClr val="334052"/>
                </a:solidFill>
                <a:latin typeface="Arial"/>
                <a:cs typeface="Arial"/>
              </a:rPr>
              <a:t> </a:t>
            </a:r>
            <a:r>
              <a:rPr lang="en-US" sz="1900" spc="-10" dirty="0">
                <a:solidFill>
                  <a:srgbClr val="334052"/>
                </a:solidFill>
                <a:latin typeface="Arial"/>
                <a:cs typeface="Arial"/>
              </a:rPr>
              <a:t>steps</a:t>
            </a:r>
          </a:p>
          <a:p>
            <a:pPr marL="756285" lvl="4" indent="-286385">
              <a:spcBef>
                <a:spcPts val="240"/>
              </a:spcBef>
              <a:buClr>
                <a:srgbClr val="1F487C"/>
              </a:buClr>
              <a:buChar char="–"/>
              <a:tabLst>
                <a:tab pos="756285" algn="l"/>
              </a:tabLst>
            </a:pPr>
            <a:r>
              <a:rPr lang="en-US" sz="1900" spc="-10" dirty="0">
                <a:solidFill>
                  <a:srgbClr val="334052"/>
                </a:solidFill>
                <a:latin typeface="Arial"/>
                <a:cs typeface="Arial"/>
              </a:rPr>
              <a:t>Identify &amp; approve 3 Statement of Use</a:t>
            </a:r>
          </a:p>
          <a:p>
            <a:pPr marL="469900" lvl="4">
              <a:spcBef>
                <a:spcPts val="240"/>
              </a:spcBef>
              <a:buClr>
                <a:srgbClr val="1F487C"/>
              </a:buClr>
              <a:tabLst>
                <a:tab pos="756285" algn="l"/>
              </a:tabLst>
            </a:pPr>
            <a:endParaRPr lang="en-US" sz="1900" spc="-10" dirty="0">
              <a:solidFill>
                <a:srgbClr val="334052"/>
              </a:solidFill>
              <a:latin typeface="Arial"/>
              <a:cs typeface="Arial"/>
            </a:endParaRPr>
          </a:p>
          <a:p>
            <a:pPr indent="-342900">
              <a:spcBef>
                <a:spcPts val="240"/>
              </a:spcBef>
              <a:buClr>
                <a:srgbClr val="1F487C"/>
              </a:buClr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1900" dirty="0">
                <a:latin typeface="Arial"/>
                <a:cs typeface="Arial"/>
              </a:rPr>
              <a:t>Welcome All Purpose Networks, Inc. (APN) Sponsor – Mr. Jim Herbert</a:t>
            </a:r>
          </a:p>
          <a:p>
            <a:pPr>
              <a:spcBef>
                <a:spcPts val="240"/>
              </a:spcBef>
              <a:buClr>
                <a:srgbClr val="1F487C"/>
              </a:buClr>
              <a:tabLst>
                <a:tab pos="756285" algn="l"/>
              </a:tabLst>
            </a:pPr>
            <a:endParaRPr lang="en-US" sz="1900" dirty="0">
              <a:latin typeface="Arial"/>
              <a:cs typeface="Arial"/>
            </a:endParaRPr>
          </a:p>
          <a:p>
            <a:pPr indent="-342900">
              <a:spcBef>
                <a:spcPts val="240"/>
              </a:spcBef>
              <a:buClr>
                <a:srgbClr val="1F487C"/>
              </a:buClr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1900" dirty="0">
                <a:latin typeface="Arial"/>
                <a:cs typeface="Arial"/>
              </a:rPr>
              <a:t>Welcome Forensics Domain/Sub-Committee</a:t>
            </a:r>
          </a:p>
          <a:p>
            <a:pPr indent="-342900">
              <a:spcBef>
                <a:spcPts val="240"/>
              </a:spcBef>
              <a:buClr>
                <a:srgbClr val="1F487C"/>
              </a:buClr>
              <a:buFont typeface="Arial" panose="020B0604020202020204" pitchFamily="34" charset="0"/>
              <a:buChar char="•"/>
              <a:tabLst>
                <a:tab pos="756285" algn="l"/>
              </a:tabLst>
            </a:pPr>
            <a:endParaRPr lang="en-US" sz="1900" dirty="0">
              <a:latin typeface="Arial"/>
              <a:cs typeface="Arial"/>
            </a:endParaRPr>
          </a:p>
          <a:p>
            <a:pPr indent="-342900">
              <a:spcBef>
                <a:spcPts val="240"/>
              </a:spcBef>
              <a:buClr>
                <a:srgbClr val="1F487C"/>
              </a:buClr>
              <a:buFont typeface="Arial" panose="020B0604020202020204" pitchFamily="34" charset="0"/>
              <a:buChar char="•"/>
              <a:tabLst>
                <a:tab pos="756285" algn="l"/>
              </a:tabLst>
            </a:pPr>
            <a:r>
              <a:rPr lang="en-US" sz="1900" dirty="0">
                <a:latin typeface="Arial"/>
                <a:cs typeface="Arial"/>
              </a:rPr>
              <a:t>Hackathon delayed</a:t>
            </a:r>
          </a:p>
          <a:p>
            <a:pPr lvl="2">
              <a:lnSpc>
                <a:spcPct val="100000"/>
              </a:lnSpc>
              <a:spcBef>
                <a:spcPts val="535"/>
              </a:spcBef>
              <a:buClr>
                <a:srgbClr val="1F487C"/>
              </a:buClr>
            </a:pPr>
            <a:endParaRPr sz="17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83356"/>
            <a:ext cx="10972800" cy="758925"/>
          </a:xfrm>
          <a:prstGeom prst="rect">
            <a:avLst/>
          </a:prstGeom>
        </p:spPr>
        <p:txBody>
          <a:bodyPr vert="horz" wrap="square" lIns="0" tIns="263905" rIns="0" bIns="0" rtlCol="0">
            <a:spAutoFit/>
          </a:bodyPr>
          <a:lstStyle/>
          <a:p>
            <a:pPr marL="2202815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454545"/>
                </a:solidFill>
              </a:rPr>
              <a:t>PGB</a:t>
            </a:r>
            <a:r>
              <a:rPr sz="3200" spc="-130" dirty="0">
                <a:solidFill>
                  <a:srgbClr val="454545"/>
                </a:solidFill>
              </a:rPr>
              <a:t> </a:t>
            </a:r>
            <a:r>
              <a:rPr lang="en-US" sz="3200" spc="-130" dirty="0">
                <a:solidFill>
                  <a:srgbClr val="454545"/>
                </a:solidFill>
              </a:rPr>
              <a:t>SPONSOR</a:t>
            </a:r>
            <a:r>
              <a:rPr sz="3200" spc="-25" dirty="0">
                <a:solidFill>
                  <a:srgbClr val="454545"/>
                </a:solidFill>
              </a:rPr>
              <a:t> </a:t>
            </a:r>
            <a:r>
              <a:rPr sz="3200" dirty="0">
                <a:solidFill>
                  <a:srgbClr val="454545"/>
                </a:solidFill>
              </a:rPr>
              <a:t>VOTING</a:t>
            </a:r>
            <a:r>
              <a:rPr sz="3200" spc="-25" dirty="0">
                <a:solidFill>
                  <a:srgbClr val="454545"/>
                </a:solidFill>
              </a:rPr>
              <a:t> </a:t>
            </a:r>
            <a:r>
              <a:rPr sz="3200" spc="-10" dirty="0">
                <a:solidFill>
                  <a:srgbClr val="454545"/>
                </a:solidFill>
              </a:rPr>
              <a:t>MEMBERS</a:t>
            </a:r>
            <a:endParaRPr sz="32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7883" y="1028700"/>
            <a:ext cx="1277112" cy="116890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84194" y="2505202"/>
            <a:ext cx="991235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200" marR="64769" indent="-3175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9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454545"/>
                </a:solidFill>
                <a:latin typeface="Arial"/>
                <a:cs typeface="Arial"/>
              </a:rPr>
              <a:t>Christina Bapst-Stump</a:t>
            </a:r>
            <a:endParaRPr sz="900">
              <a:latin typeface="Arial"/>
              <a:cs typeface="Arial"/>
            </a:endParaRPr>
          </a:p>
          <a:p>
            <a:pPr marL="12700" marR="342265">
              <a:lnSpc>
                <a:spcPct val="100000"/>
              </a:lnSpc>
            </a:pP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Science</a:t>
            </a:r>
            <a:r>
              <a:rPr sz="9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and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Technology Directorate,</a:t>
            </a: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US</a:t>
            </a:r>
            <a:r>
              <a:rPr sz="9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Department</a:t>
            </a:r>
            <a:r>
              <a:rPr sz="900" spc="-4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of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Homeland</a:t>
            </a:r>
            <a:r>
              <a:rPr sz="9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Security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6369" y="2498216"/>
            <a:ext cx="110490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33375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9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454545"/>
                </a:solidFill>
                <a:latin typeface="Arial"/>
                <a:cs typeface="Arial"/>
              </a:rPr>
              <a:t>Katherine Escobar</a:t>
            </a:r>
            <a:endParaRPr sz="900" dirty="0">
              <a:latin typeface="Arial"/>
              <a:cs typeface="Arial"/>
            </a:endParaRPr>
          </a:p>
          <a:p>
            <a:pPr marL="12700" marR="289560">
              <a:lnSpc>
                <a:spcPct val="100000"/>
              </a:lnSpc>
            </a:pP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PGB</a:t>
            </a:r>
            <a:r>
              <a:rPr sz="9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454545"/>
                </a:solidFill>
                <a:latin typeface="Arial"/>
                <a:cs typeface="Arial"/>
              </a:rPr>
              <a:t>Chair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Deputy</a:t>
            </a:r>
            <a:r>
              <a:rPr sz="9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Division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Chief,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Data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and</a:t>
            </a:r>
            <a:endParaRPr sz="900" dirty="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Standards</a:t>
            </a:r>
            <a:r>
              <a:rPr sz="900" spc="-5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Division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 at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Joint</a:t>
            </a:r>
            <a:r>
              <a:rPr sz="9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Staff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J6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and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NIEM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Managing Director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05398" y="2459481"/>
            <a:ext cx="10833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524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1000" b="1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Gary</a:t>
            </a:r>
            <a:r>
              <a:rPr sz="1000" b="1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454545"/>
                </a:solidFill>
                <a:latin typeface="Arial"/>
                <a:cs typeface="Arial"/>
              </a:rPr>
              <a:t>Egner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Director</a:t>
            </a:r>
            <a:r>
              <a:rPr sz="10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Business Development, Equivant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7296" y="1021080"/>
            <a:ext cx="824483" cy="12374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36992" y="1018032"/>
            <a:ext cx="824483" cy="12405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828026" y="2455291"/>
            <a:ext cx="110045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78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1000" b="1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John</a:t>
            </a:r>
            <a:r>
              <a:rPr sz="1000" b="1" spc="-10" dirty="0">
                <a:solidFill>
                  <a:srgbClr val="454545"/>
                </a:solidFill>
                <a:latin typeface="Arial"/>
                <a:cs typeface="Arial"/>
              </a:rPr>
              <a:t> Wandelt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Principal</a:t>
            </a:r>
            <a:r>
              <a:rPr sz="1000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Research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Scientist,</a:t>
            </a:r>
            <a:r>
              <a:rPr sz="1000" spc="-5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Georgia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Tech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Research Institute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49396" y="1045463"/>
            <a:ext cx="1232915" cy="11917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553193" y="2423236"/>
            <a:ext cx="1174750" cy="940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1000" b="1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454545"/>
                </a:solidFill>
                <a:latin typeface="Arial"/>
                <a:cs typeface="Arial"/>
              </a:rPr>
              <a:t>Maria</a:t>
            </a:r>
            <a:endParaRPr sz="1000">
              <a:latin typeface="Arial"/>
              <a:cs typeface="Arial"/>
            </a:endParaRPr>
          </a:p>
          <a:p>
            <a:pPr marL="12700" marR="5080" indent="283210">
              <a:lnSpc>
                <a:spcPct val="100000"/>
              </a:lnSpc>
              <a:spcBef>
                <a:spcPts val="5"/>
              </a:spcBef>
            </a:pPr>
            <a:r>
              <a:rPr sz="1000" b="1" spc="-10" dirty="0">
                <a:solidFill>
                  <a:srgbClr val="454545"/>
                </a:solidFill>
                <a:latin typeface="Arial"/>
                <a:cs typeface="Arial"/>
              </a:rPr>
              <a:t>Cardiellos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Executive</a:t>
            </a:r>
            <a:r>
              <a:rPr sz="1000" spc="-4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Director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Integrated</a:t>
            </a:r>
            <a:r>
              <a:rPr sz="1000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Justice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Information</a:t>
            </a:r>
            <a:r>
              <a:rPr sz="1000" spc="-6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Systems Institute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610343" y="954024"/>
            <a:ext cx="1223772" cy="12252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04342" y="5119242"/>
            <a:ext cx="1520190" cy="1102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26034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Mr. Payton Lamb</a:t>
            </a:r>
            <a:endParaRPr lang="en-US" sz="1000" b="1" dirty="0">
              <a:solidFill>
                <a:srgbClr val="454545"/>
              </a:solidFill>
              <a:latin typeface="Arial"/>
              <a:cs typeface="Arial"/>
            </a:endParaRPr>
          </a:p>
          <a:p>
            <a:pPr marR="26034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Data Engineer Commonwealth of Virginia Office of the secretary of Administration</a:t>
            </a:r>
          </a:p>
          <a:p>
            <a:pPr marL="12700" marR="5080">
              <a:lnSpc>
                <a:spcPct val="100000"/>
              </a:lnSpc>
            </a:pP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Office</a:t>
            </a:r>
            <a:r>
              <a:rPr sz="10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10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Data</a:t>
            </a:r>
            <a:r>
              <a:rPr sz="10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Governance </a:t>
            </a:r>
            <a:r>
              <a:rPr sz="1000" dirty="0">
                <a:solidFill>
                  <a:srgbClr val="454545"/>
                </a:solidFill>
                <a:latin typeface="Arial"/>
                <a:cs typeface="Arial"/>
              </a:rPr>
              <a:t>and</a:t>
            </a:r>
            <a:r>
              <a:rPr sz="10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454545"/>
                </a:solidFill>
                <a:latin typeface="Arial"/>
                <a:cs typeface="Arial"/>
              </a:rPr>
              <a:t>Analytics</a:t>
            </a:r>
            <a:endParaRPr sz="1000" dirty="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8415" y="3869435"/>
            <a:ext cx="1196340" cy="122529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90800" y="5119242"/>
            <a:ext cx="1541145" cy="79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l">
              <a:lnSpc>
                <a:spcPct val="99500"/>
              </a:lnSpc>
              <a:spcBef>
                <a:spcPts val="100"/>
              </a:spcBef>
            </a:pPr>
            <a:r>
              <a:rPr sz="1000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Ms.</a:t>
            </a:r>
            <a:r>
              <a:rPr sz="1000" b="1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April</a:t>
            </a:r>
            <a:r>
              <a:rPr sz="1000" b="1" spc="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Mitchell</a:t>
            </a:r>
            <a:endParaRPr lang="en-US" sz="1000" b="1" spc="5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R="5080" algn="l">
              <a:lnSpc>
                <a:spcPct val="99500"/>
              </a:lnSpc>
              <a:spcBef>
                <a:spcPts val="100"/>
              </a:spcBef>
            </a:pP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FBI</a:t>
            </a:r>
            <a:r>
              <a:rPr sz="1000" spc="1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It </a:t>
            </a:r>
            <a:r>
              <a:rPr sz="1000" spc="-1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Specialist</a:t>
            </a: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and</a:t>
            </a:r>
            <a:r>
              <a:rPr sz="1000" spc="-1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Technical </a:t>
            </a: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Lead of</a:t>
            </a:r>
            <a:r>
              <a:rPr sz="1000" spc="-5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Data</a:t>
            </a:r>
            <a:r>
              <a:rPr sz="1000" spc="-5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Standards</a:t>
            </a:r>
            <a:r>
              <a:rPr sz="1000" spc="-15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in</a:t>
            </a:r>
            <a:r>
              <a:rPr sz="1000" spc="-5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the</a:t>
            </a: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Criminal</a:t>
            </a:r>
            <a:r>
              <a:rPr sz="1000" spc="-45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Justice</a:t>
            </a:r>
            <a:r>
              <a:rPr sz="1000" spc="-2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Information </a:t>
            </a: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Services</a:t>
            </a:r>
            <a:r>
              <a:rPr sz="1000" spc="-3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(CJIS)</a:t>
            </a:r>
            <a:r>
              <a:rPr sz="1000" spc="-4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chemeClr val="bg2">
                    <a:lumMod val="10000"/>
                  </a:schemeClr>
                </a:solidFill>
                <a:latin typeface="Calibri"/>
                <a:cs typeface="Calibri"/>
              </a:rPr>
              <a:t>Division</a:t>
            </a:r>
            <a:endParaRPr sz="1000" dirty="0">
              <a:solidFill>
                <a:schemeClr val="bg2">
                  <a:lumMod val="1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22905" y="3846576"/>
            <a:ext cx="929639" cy="124206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4526281" y="5131434"/>
            <a:ext cx="1036319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1000" b="1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Erin</a:t>
            </a:r>
            <a:r>
              <a:rPr sz="1000" b="1" spc="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454545"/>
                </a:solidFill>
                <a:latin typeface="Arial"/>
                <a:cs typeface="Arial"/>
              </a:rPr>
              <a:t>Partin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Data</a:t>
            </a:r>
            <a:r>
              <a:rPr sz="900" spc="-3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Scientist,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Office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900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the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Principal</a:t>
            </a:r>
            <a:r>
              <a:rPr sz="9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Deputy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Director,</a:t>
            </a:r>
            <a:r>
              <a:rPr sz="900" spc="-4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National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Institute</a:t>
            </a:r>
            <a:r>
              <a:rPr sz="900" spc="-4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of</a:t>
            </a:r>
            <a:r>
              <a:rPr sz="900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Justice (NIJ)</a:t>
            </a:r>
            <a:endParaRPr sz="900" dirty="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572000" y="3855720"/>
            <a:ext cx="1222247" cy="122377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6477000" y="5101844"/>
            <a:ext cx="1065530" cy="1137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1000" b="1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Erica</a:t>
            </a:r>
            <a:r>
              <a:rPr sz="10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454545"/>
                </a:solidFill>
                <a:latin typeface="Arial"/>
                <a:cs typeface="Arial"/>
              </a:rPr>
              <a:t>Smith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Data</a:t>
            </a:r>
            <a:r>
              <a:rPr sz="900" spc="-3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Scientist,</a:t>
            </a:r>
            <a:r>
              <a:rPr sz="900" spc="-4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Unit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Chief</a:t>
            </a:r>
            <a:r>
              <a:rPr sz="9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–</a:t>
            </a:r>
            <a:r>
              <a:rPr sz="9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Law </a:t>
            </a:r>
            <a:r>
              <a:rPr sz="9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Enforcement Incident-Based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Statistics</a:t>
            </a:r>
            <a:r>
              <a:rPr sz="9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Unit,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Bureau</a:t>
            </a:r>
            <a:r>
              <a:rPr sz="900" spc="-3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</a:t>
            </a:r>
            <a:r>
              <a:rPr sz="9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Justice Statistics</a:t>
            </a:r>
            <a:r>
              <a:rPr lang="en-US" sz="9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(BJS)</a:t>
            </a:r>
            <a:endParaRPr sz="9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72618" y="3864864"/>
            <a:ext cx="1153668" cy="11536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55382" y="3869435"/>
            <a:ext cx="928116" cy="120853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229600" y="5183885"/>
            <a:ext cx="1047750" cy="10013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5095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1000" b="1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Tom</a:t>
            </a:r>
            <a:r>
              <a:rPr sz="10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454545"/>
                </a:solidFill>
                <a:latin typeface="Arial"/>
                <a:cs typeface="Arial"/>
              </a:rPr>
              <a:t>Welch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Director</a:t>
            </a:r>
            <a:r>
              <a:rPr sz="900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of </a:t>
            </a:r>
            <a:r>
              <a:rPr sz="9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Information Technology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OHIO</a:t>
            </a:r>
            <a:r>
              <a:rPr sz="9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HIDTA</a:t>
            </a:r>
            <a:r>
              <a:rPr sz="9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spc="-5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–</a:t>
            </a:r>
            <a:endParaRPr sz="9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Including</a:t>
            </a:r>
            <a:r>
              <a:rPr sz="900" spc="-5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Northern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KY</a:t>
            </a:r>
            <a:r>
              <a:rPr sz="900" spc="-1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&amp;</a:t>
            </a:r>
            <a:r>
              <a:rPr sz="900" spc="-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Western</a:t>
            </a:r>
            <a:r>
              <a:rPr sz="900" spc="-1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chemeClr val="bg2">
                    <a:lumMod val="10000"/>
                  </a:schemeClr>
                </a:solidFill>
                <a:latin typeface="Arial"/>
                <a:cs typeface="Arial"/>
              </a:rPr>
              <a:t>PA</a:t>
            </a:r>
            <a:endParaRPr sz="900" dirty="0">
              <a:solidFill>
                <a:schemeClr val="bg2">
                  <a:lumMod val="1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6AFCA7-A6DF-02BA-CD96-93CC1A0044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12096" y="3780199"/>
            <a:ext cx="1517904" cy="1322998"/>
          </a:xfrm>
          <a:prstGeom prst="rect">
            <a:avLst/>
          </a:prstGeom>
        </p:spPr>
      </p:pic>
      <p:sp>
        <p:nvSpPr>
          <p:cNvPr id="26" name="object 22">
            <a:extLst>
              <a:ext uri="{FF2B5EF4-FFF2-40B4-BE49-F238E27FC236}">
                <a16:creationId xmlns:a16="http://schemas.microsoft.com/office/drawing/2014/main" id="{B9DBD4A2-CC34-AFAF-1ADC-4C03C18DADE2}"/>
              </a:ext>
            </a:extLst>
          </p:cNvPr>
          <p:cNvSpPr txBox="1"/>
          <p:nvPr/>
        </p:nvSpPr>
        <p:spPr>
          <a:xfrm>
            <a:off x="10200386" y="5164645"/>
            <a:ext cx="1047750" cy="1102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5095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1000" b="1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1000" b="1" spc="-20" dirty="0">
                <a:solidFill>
                  <a:srgbClr val="454545"/>
                </a:solidFill>
                <a:latin typeface="Arial"/>
                <a:cs typeface="Arial"/>
              </a:rPr>
              <a:t>James T. Herbert</a:t>
            </a:r>
          </a:p>
          <a:p>
            <a:pPr marL="12700" marR="125095">
              <a:lnSpc>
                <a:spcPct val="100000"/>
              </a:lnSpc>
              <a:spcBef>
                <a:spcPts val="95"/>
              </a:spcBef>
            </a:pPr>
            <a:r>
              <a:rPr lang="en-US" sz="1000" i="0" dirty="0">
                <a:solidFill>
                  <a:srgbClr val="545454"/>
                </a:solidFill>
                <a:effectLst/>
                <a:latin typeface="Georgia" panose="02040502050405020303" pitchFamily="18" charset="0"/>
              </a:rPr>
              <a:t>Company Advisor, All Purpose Networks, Inc. (APN)</a:t>
            </a:r>
            <a:endParaRPr sz="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321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2160" y="311022"/>
            <a:ext cx="691388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7744" marR="5080" indent="-99568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454545"/>
                </a:solidFill>
              </a:rPr>
              <a:t>PGB</a:t>
            </a:r>
            <a:r>
              <a:rPr sz="3200" spc="-15" dirty="0">
                <a:solidFill>
                  <a:srgbClr val="454545"/>
                </a:solidFill>
              </a:rPr>
              <a:t> </a:t>
            </a:r>
            <a:r>
              <a:rPr sz="3200" dirty="0">
                <a:solidFill>
                  <a:srgbClr val="454545"/>
                </a:solidFill>
              </a:rPr>
              <a:t>EXPERT</a:t>
            </a:r>
            <a:r>
              <a:rPr sz="3200" spc="-5" dirty="0">
                <a:solidFill>
                  <a:srgbClr val="454545"/>
                </a:solidFill>
              </a:rPr>
              <a:t> </a:t>
            </a:r>
            <a:r>
              <a:rPr sz="3200" dirty="0">
                <a:solidFill>
                  <a:srgbClr val="454545"/>
                </a:solidFill>
              </a:rPr>
              <a:t>VOTING</a:t>
            </a:r>
            <a:r>
              <a:rPr sz="3200" spc="-30" dirty="0">
                <a:solidFill>
                  <a:srgbClr val="454545"/>
                </a:solidFill>
              </a:rPr>
              <a:t> </a:t>
            </a:r>
            <a:r>
              <a:rPr sz="3200" dirty="0">
                <a:solidFill>
                  <a:srgbClr val="454545"/>
                </a:solidFill>
              </a:rPr>
              <a:t>MEMBERS</a:t>
            </a:r>
            <a:r>
              <a:rPr sz="3200" spc="-15" dirty="0">
                <a:solidFill>
                  <a:srgbClr val="454545"/>
                </a:solidFill>
              </a:rPr>
              <a:t> </a:t>
            </a:r>
            <a:r>
              <a:rPr sz="3200" spc="-50" dirty="0">
                <a:solidFill>
                  <a:srgbClr val="454545"/>
                </a:solidFill>
              </a:rPr>
              <a:t>&amp; </a:t>
            </a:r>
            <a:r>
              <a:rPr sz="3200" dirty="0">
                <a:solidFill>
                  <a:srgbClr val="454545"/>
                </a:solidFill>
              </a:rPr>
              <a:t>NON-VOTING</a:t>
            </a:r>
            <a:r>
              <a:rPr sz="3200" spc="-65" dirty="0">
                <a:solidFill>
                  <a:srgbClr val="454545"/>
                </a:solidFill>
              </a:rPr>
              <a:t> </a:t>
            </a:r>
            <a:r>
              <a:rPr sz="3200" spc="-10" dirty="0">
                <a:solidFill>
                  <a:srgbClr val="454545"/>
                </a:solidFill>
              </a:rPr>
              <a:t>MEMBERS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1314958" y="2456815"/>
            <a:ext cx="3670300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PGB EXPERT</a:t>
            </a:r>
            <a:r>
              <a:rPr sz="1800" b="1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VOTING</a:t>
            </a:r>
            <a:r>
              <a:rPr sz="1800" b="1" spc="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54545"/>
                </a:solidFill>
                <a:latin typeface="Arial"/>
                <a:cs typeface="Arial"/>
              </a:rPr>
              <a:t>MEMBERS</a:t>
            </a:r>
            <a:endParaRPr sz="1800" dirty="0">
              <a:latin typeface="Arial"/>
              <a:cs typeface="Arial"/>
            </a:endParaRPr>
          </a:p>
          <a:p>
            <a:pPr marL="35560" algn="ctr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454545"/>
                </a:solidFill>
                <a:latin typeface="Arial"/>
                <a:cs typeface="Arial"/>
              </a:rPr>
              <a:t>Technical</a:t>
            </a:r>
            <a:r>
              <a:rPr sz="1600" b="1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454545"/>
                </a:solidFill>
                <a:latin typeface="Arial"/>
                <a:cs typeface="Arial"/>
              </a:rPr>
              <a:t>Steering</a:t>
            </a:r>
            <a:r>
              <a:rPr sz="1600" b="1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454545"/>
                </a:solidFill>
                <a:latin typeface="Arial"/>
                <a:cs typeface="Arial"/>
              </a:rPr>
              <a:t>Committees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1152" y="3163823"/>
            <a:ext cx="1011936" cy="10241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13276" y="3163823"/>
            <a:ext cx="1147572" cy="11902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014209" y="4388866"/>
            <a:ext cx="880744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900" b="1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Kamran</a:t>
            </a:r>
            <a:r>
              <a:rPr sz="9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454545"/>
                </a:solidFill>
                <a:latin typeface="Arial"/>
                <a:cs typeface="Arial"/>
              </a:rPr>
              <a:t>Atri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Co-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Chair,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54545"/>
                </a:solidFill>
                <a:latin typeface="Arial"/>
                <a:cs typeface="Arial"/>
              </a:rPr>
              <a:t>NIEM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Business Architecture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Committee</a:t>
            </a:r>
            <a:r>
              <a:rPr sz="9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TSC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9819" y="4537709"/>
            <a:ext cx="93471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Ms.</a:t>
            </a:r>
            <a:r>
              <a:rPr sz="900" b="1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lang="en-US" sz="900" b="1" spc="-20" dirty="0">
                <a:solidFill>
                  <a:srgbClr val="454545"/>
                </a:solidFill>
                <a:latin typeface="Arial"/>
                <a:cs typeface="Arial"/>
              </a:rPr>
              <a:t>Beth Smalley</a:t>
            </a:r>
            <a:r>
              <a:rPr sz="900" b="1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Co-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Chair,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54545"/>
                </a:solidFill>
                <a:latin typeface="Arial"/>
                <a:cs typeface="Arial"/>
              </a:rPr>
              <a:t>NIEM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Management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Organization</a:t>
            </a:r>
            <a:r>
              <a:rPr sz="900" spc="-4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TSC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59651" y="2456815"/>
            <a:ext cx="425386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PGB</a:t>
            </a:r>
            <a:r>
              <a:rPr sz="1800" b="1" spc="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EXPERT </a:t>
            </a:r>
            <a:r>
              <a:rPr sz="1800" b="1" spc="-10" dirty="0">
                <a:solidFill>
                  <a:srgbClr val="454545"/>
                </a:solidFill>
                <a:latin typeface="Arial"/>
                <a:cs typeface="Arial"/>
              </a:rPr>
              <a:t>NON-</a:t>
            </a:r>
            <a:r>
              <a:rPr sz="1800" b="1" dirty="0">
                <a:solidFill>
                  <a:srgbClr val="454545"/>
                </a:solidFill>
                <a:latin typeface="Arial"/>
                <a:cs typeface="Arial"/>
              </a:rPr>
              <a:t>VOTING</a:t>
            </a:r>
            <a:r>
              <a:rPr sz="1800" b="1" spc="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454545"/>
                </a:solidFill>
                <a:latin typeface="Arial"/>
                <a:cs typeface="Arial"/>
              </a:rPr>
              <a:t>MEMBERS</a:t>
            </a:r>
            <a:endParaRPr sz="1800" dirty="0">
              <a:latin typeface="Arial"/>
              <a:cs typeface="Arial"/>
            </a:endParaRPr>
          </a:p>
          <a:p>
            <a:pPr marL="43180" algn="ctr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454545"/>
                </a:solidFill>
                <a:latin typeface="Arial"/>
                <a:cs typeface="Arial"/>
              </a:rPr>
              <a:t>Technical</a:t>
            </a:r>
            <a:r>
              <a:rPr sz="1600" b="1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454545"/>
                </a:solidFill>
                <a:latin typeface="Arial"/>
                <a:cs typeface="Arial"/>
              </a:rPr>
              <a:t>Steering</a:t>
            </a:r>
            <a:r>
              <a:rPr sz="1600" b="1" spc="-6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454545"/>
                </a:solidFill>
                <a:latin typeface="Arial"/>
                <a:cs typeface="Arial"/>
              </a:rPr>
              <a:t>Committees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1808" y="3201923"/>
            <a:ext cx="1104900" cy="102260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04950" y="4520945"/>
            <a:ext cx="92773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900" b="1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Thomas</a:t>
            </a:r>
            <a:r>
              <a:rPr sz="900" b="1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454545"/>
                </a:solidFill>
                <a:latin typeface="Arial"/>
                <a:cs typeface="Arial"/>
              </a:rPr>
              <a:t>Krul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Co-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Chair,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54545"/>
                </a:solidFill>
                <a:latin typeface="Arial"/>
                <a:cs typeface="Arial"/>
              </a:rPr>
              <a:t>NIEM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Business Architecture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Committee</a:t>
            </a:r>
            <a:r>
              <a:rPr sz="9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TSC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81566" y="4313301"/>
            <a:ext cx="947419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900" b="1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Brad</a:t>
            </a:r>
            <a:r>
              <a:rPr sz="900" b="1" spc="-10" dirty="0">
                <a:solidFill>
                  <a:srgbClr val="454545"/>
                </a:solidFill>
                <a:latin typeface="Arial"/>
                <a:cs typeface="Arial"/>
              </a:rPr>
              <a:t> Bolliger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Co-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Chair,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54545"/>
                </a:solidFill>
                <a:latin typeface="Arial"/>
                <a:cs typeface="Arial"/>
              </a:rPr>
              <a:t>NIEM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Technical Architecture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Committee</a:t>
            </a:r>
            <a:r>
              <a:rPr sz="9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TSC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83852" y="3017520"/>
            <a:ext cx="816863" cy="108965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35577" y="4510278"/>
            <a:ext cx="92773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Dr.</a:t>
            </a:r>
            <a:r>
              <a:rPr sz="900" b="1" spc="-1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Scott</a:t>
            </a:r>
            <a:r>
              <a:rPr sz="900" b="1" spc="-2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454545"/>
                </a:solidFill>
                <a:latin typeface="Arial"/>
                <a:cs typeface="Arial"/>
              </a:rPr>
              <a:t>Renner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Co-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Chair,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54545"/>
                </a:solidFill>
                <a:latin typeface="Arial"/>
                <a:cs typeface="Arial"/>
              </a:rPr>
              <a:t>NIEM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Technical Architecture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Committee</a:t>
            </a:r>
            <a:r>
              <a:rPr sz="9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TSC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05216" y="3163823"/>
            <a:ext cx="943355" cy="94335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8203818" y="4313301"/>
            <a:ext cx="953135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Mr.</a:t>
            </a:r>
            <a:r>
              <a:rPr sz="900" b="1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454545"/>
                </a:solidFill>
                <a:latin typeface="Arial"/>
                <a:cs typeface="Arial"/>
              </a:rPr>
              <a:t>Paul</a:t>
            </a:r>
            <a:r>
              <a:rPr sz="900" b="1" spc="-2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454545"/>
                </a:solidFill>
                <a:latin typeface="Arial"/>
                <a:cs typeface="Arial"/>
              </a:rPr>
              <a:t>Wormeli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Co-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Chair,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0" dirty="0">
                <a:solidFill>
                  <a:srgbClr val="454545"/>
                </a:solidFill>
                <a:latin typeface="Arial"/>
                <a:cs typeface="Arial"/>
              </a:rPr>
              <a:t>NIEM </a:t>
            </a:r>
            <a:r>
              <a:rPr sz="900" spc="-10" dirty="0">
                <a:solidFill>
                  <a:srgbClr val="454545"/>
                </a:solidFill>
                <a:latin typeface="Arial"/>
                <a:cs typeface="Arial"/>
              </a:rPr>
              <a:t>Business Architecture </a:t>
            </a:r>
            <a:r>
              <a:rPr sz="900" dirty="0">
                <a:solidFill>
                  <a:srgbClr val="454545"/>
                </a:solidFill>
                <a:latin typeface="Arial"/>
                <a:cs typeface="Arial"/>
              </a:rPr>
              <a:t>Committee</a:t>
            </a:r>
            <a:r>
              <a:rPr sz="900" spc="-35" dirty="0">
                <a:solidFill>
                  <a:srgbClr val="454545"/>
                </a:solidFill>
                <a:latin typeface="Arial"/>
                <a:cs typeface="Arial"/>
              </a:rPr>
              <a:t> </a:t>
            </a:r>
            <a:r>
              <a:rPr sz="900" spc="-25" dirty="0">
                <a:solidFill>
                  <a:srgbClr val="454545"/>
                </a:solidFill>
                <a:latin typeface="Arial"/>
                <a:cs typeface="Arial"/>
              </a:rPr>
              <a:t>TSC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645">
              <a:lnSpc>
                <a:spcPts val="1425"/>
              </a:lnSpc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  <p:pic>
        <p:nvPicPr>
          <p:cNvPr id="18" name="object 10">
            <a:extLst>
              <a:ext uri="{FF2B5EF4-FFF2-40B4-BE49-F238E27FC236}">
                <a16:creationId xmlns:a16="http://schemas.microsoft.com/office/drawing/2014/main" id="{51AEBDC6-DB7D-6E47-7128-09418005A6AC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26282" y="3071241"/>
            <a:ext cx="621791" cy="12420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NIEM_white">
  <a:themeElements>
    <a:clrScheme name="Custom 14">
      <a:dk1>
        <a:srgbClr val="8B8B8B"/>
      </a:dk1>
      <a:lt1>
        <a:sysClr val="window" lastClr="FFFFFF"/>
      </a:lt1>
      <a:dk2>
        <a:srgbClr val="1F497D"/>
      </a:dk2>
      <a:lt2>
        <a:srgbClr val="EEECE1"/>
      </a:lt2>
      <a:accent1>
        <a:srgbClr val="78C5E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85BB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rgbClr val="9EB3B6">
                <a:alpha val="50000"/>
              </a:srgbClr>
            </a:gs>
            <a:gs pos="100000">
              <a:schemeClr val="bg1"/>
            </a:gs>
          </a:gsLst>
        </a:gradFill>
        <a:ln>
          <a:solidFill>
            <a:schemeClr val="tx1">
              <a:lumMod val="60000"/>
              <a:lumOff val="40000"/>
            </a:schemeClr>
          </a:solidFill>
        </a:ln>
        <a:effectLst>
          <a:innerShdw blurRad="371475" dir="13500000">
            <a:schemeClr val="bg1"/>
          </a:innerShdw>
        </a:effectLst>
      </a:spPr>
      <a:bodyPr tIns="91440" anchor="t" anchorCtr="0"/>
      <a:lstStyle>
        <a:defPPr algn="ctr">
          <a:lnSpc>
            <a:spcPct val="120000"/>
          </a:lnSpc>
          <a:defRPr b="1" spc="-50" dirty="0">
            <a:solidFill>
              <a:srgbClr val="1F497D"/>
            </a:solidFill>
            <a:cs typeface="Arial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9faa6-9fe1-49b3-9a08-227a296b54a6}" enabled="1" method="Privileged" siteId="{d5fe813e-0caa-432a-b2ac-d555aa91bd1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</TotalTime>
  <Words>7017</Words>
  <Application>Microsoft Office PowerPoint</Application>
  <PresentationFormat>Widescreen</PresentationFormat>
  <Paragraphs>1013</Paragraphs>
  <Slides>59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76" baseType="lpstr">
      <vt:lpstr>Aptos</vt:lpstr>
      <vt:lpstr>Arial</vt:lpstr>
      <vt:lpstr>Calibri</vt:lpstr>
      <vt:lpstr>Courier New</vt:lpstr>
      <vt:lpstr>Georgia</vt:lpstr>
      <vt:lpstr>Helvetica LT Std</vt:lpstr>
      <vt:lpstr>inherit</vt:lpstr>
      <vt:lpstr>Lucida Sans</vt:lpstr>
      <vt:lpstr>Open Sans</vt:lpstr>
      <vt:lpstr>Poppins</vt:lpstr>
      <vt:lpstr>Roboto</vt:lpstr>
      <vt:lpstr>Segoe UI</vt:lpstr>
      <vt:lpstr>Symbol</vt:lpstr>
      <vt:lpstr>Tw Cen MT</vt:lpstr>
      <vt:lpstr>Wingdings</vt:lpstr>
      <vt:lpstr>Office Theme</vt:lpstr>
      <vt:lpstr>1_NIEM_white</vt:lpstr>
      <vt:lpstr>PowerPoint Presentation</vt:lpstr>
      <vt:lpstr>CALL TO ORDER</vt:lpstr>
      <vt:lpstr>VENUE</vt:lpstr>
      <vt:lpstr>MAKING THE MOST OF OUR SESSION</vt:lpstr>
      <vt:lpstr>NOTE TAKER</vt:lpstr>
      <vt:lpstr>ROLL CALL</vt:lpstr>
      <vt:lpstr>ANNOUNCEMENTS</vt:lpstr>
      <vt:lpstr>PGB SPONSOR VOTING MEMBERS</vt:lpstr>
      <vt:lpstr>PGB EXPERT VOTING MEMBERS &amp; NON-VOTING MEMBERS</vt:lpstr>
      <vt:lpstr>NMO, NBAC, &amp; NTAC TSC CO-CHAIRS &amp; OASIS MAINTAINERS</vt:lpstr>
      <vt:lpstr>PROPOSED 29 MAY 2025 PGB AGENDA</vt:lpstr>
      <vt:lpstr>APPROVAL OF AGENDA</vt:lpstr>
      <vt:lpstr>PGB MEMBERS: AROUND-THE-HORN</vt:lpstr>
      <vt:lpstr>APPROVAL OF 30 January 2025 PGB MINUTES</vt:lpstr>
      <vt:lpstr>OASIS STAFF</vt:lpstr>
      <vt:lpstr>OASIS STAFF</vt:lpstr>
      <vt:lpstr>CY 2025 Q1 FINANCIALS</vt:lpstr>
      <vt:lpstr>PowerPoint Presentation</vt:lpstr>
      <vt:lpstr>PowerPoint Presentation</vt:lpstr>
      <vt:lpstr>PowerPoint Presentation</vt:lpstr>
      <vt:lpstr>NIEMOpen Current Sponsors</vt:lpstr>
      <vt:lpstr>CY 2025 NIEMOPEN PLANNING</vt:lpstr>
      <vt:lpstr>22 May WEBINAR RECAP</vt:lpstr>
      <vt:lpstr>The NIEMOPEN Future</vt:lpstr>
      <vt:lpstr>ROI of Open Standard Investment</vt:lpstr>
      <vt:lpstr>Conclusion</vt:lpstr>
      <vt:lpstr>REVEAL SUMMIT UPDATE</vt:lpstr>
      <vt:lpstr>16-17 APRIL TSC MEETING ASHBURN, VA</vt:lpstr>
      <vt:lpstr>LearnPress LEARNING MANAGEMENT SYSTEM (LMS)</vt:lpstr>
      <vt:lpstr>TSC Working Group (WG) Progress</vt:lpstr>
      <vt:lpstr>Defense Forensics and Biometrics Agency</vt:lpstr>
      <vt:lpstr>About DFBA</vt:lpstr>
      <vt:lpstr>DFBA Standards Functions</vt:lpstr>
      <vt:lpstr>NIEMOpen Experience</vt:lpstr>
      <vt:lpstr>NIEMOpen Forensics Sub-Committee Value Proposition</vt:lpstr>
      <vt:lpstr>NIEMOpen Forensics Sub-Committee Data Element Overview</vt:lpstr>
      <vt:lpstr>NIEMOpen Forensics Sub-Committee Next Steps</vt:lpstr>
      <vt:lpstr>NIEMOpen Forensics Sub-Committee Operational Responsibilities</vt:lpstr>
      <vt:lpstr>PowerPoint Presentation</vt:lpstr>
      <vt:lpstr>BREAK</vt:lpstr>
      <vt:lpstr>Motions</vt:lpstr>
      <vt:lpstr>Motion to authorize $ 1000 for Excellence awards &amp; swag to support the NIEMOpen reveal</vt:lpstr>
      <vt:lpstr>Motion to authorize $ 1000 for refreshments &amp; snacks to support the NIEMOpen reveal</vt:lpstr>
      <vt:lpstr>Rationale for funding tech support</vt:lpstr>
      <vt:lpstr>DRAFT work order Deliverables SYNOPSIS</vt:lpstr>
      <vt:lpstr>DRAFT work order Deliverables SYNOPSIS (cont.)</vt:lpstr>
      <vt:lpstr>Motion to authorize $ 100K to procure Technical contract services for niemopen</vt:lpstr>
      <vt:lpstr>Motion to Approve purchase of YOAST and  Constant Contact Email &amp; marketing Subscriptions</vt:lpstr>
      <vt:lpstr>Motion to advance the NIEM NAMING &amp; Design rules (NDR) Project specification draft 01 (PSD01) to A project specification (PS)</vt:lpstr>
      <vt:lpstr>Motion for the ntac, nbac &amp; nmo to collectively identify a minimum of 3 statements of use for niem model version 6.0</vt:lpstr>
      <vt:lpstr>UPDATES</vt:lpstr>
      <vt:lpstr>PowerPoint Presentation</vt:lpstr>
      <vt:lpstr>NBAC TSC UPDATE</vt:lpstr>
      <vt:lpstr>NMO TSC UPDATE</vt:lpstr>
      <vt:lpstr>RESOURCES</vt:lpstr>
      <vt:lpstr>PGB MEETING SCHEDULE</vt:lpstr>
      <vt:lpstr>ADJOURN</vt:lpstr>
      <vt:lpstr>BACKUPS</vt:lpstr>
      <vt:lpstr>SPECIFICATION WORKFLOW AND TIMELINE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Sullivan, Stephen M CTR JS J6 (USA)</cp:lastModifiedBy>
  <cp:revision>3</cp:revision>
  <dcterms:created xsi:type="dcterms:W3CDTF">2025-04-02T17:38:56Z</dcterms:created>
  <dcterms:modified xsi:type="dcterms:W3CDTF">2025-05-16T16:33:13Z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2025-01-31T00:00:00Z</vt:filetime>
  </property>
  <property fmtid="{D5CDD505-2E9C-101B-9397-08002B2CF9AE}" pid="3" name="LastSaved">
    <vt:filetime>2025-04-02T00:00:00Z</vt:filetime>
  </property>
</Properties>
</file>